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y="5143500" cx="9144000"/>
  <p:notesSz cx="6858000" cy="9144000"/>
  <p:embeddedFontLst>
    <p:embeddedFont>
      <p:font typeface="Nunito"/>
      <p:regular r:id="rId58"/>
      <p:bold r:id="rId59"/>
      <p:italic r:id="rId60"/>
      <p:boldItalic r:id="rId61"/>
    </p:embeddedFont>
    <p:embeddedFont>
      <p:font typeface="Montserrat"/>
      <p:regular r:id="rId62"/>
      <p:bold r:id="rId63"/>
      <p:italic r:id="rId64"/>
      <p:boldItalic r:id="rId65"/>
    </p:embeddedFont>
    <p:embeddedFont>
      <p:font typeface="Lato"/>
      <p:regular r:id="rId66"/>
      <p:bold r:id="rId67"/>
      <p:italic r:id="rId68"/>
      <p:boldItalic r:id="rId69"/>
    </p:embeddedFont>
    <p:embeddedFont>
      <p:font typeface="Varela Round"/>
      <p:regular r:id="rId70"/>
    </p:embeddedFont>
    <p:embeddedFont>
      <p:font typeface="Comfortaa"/>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2" Type="http://schemas.openxmlformats.org/officeDocument/2006/relationships/font" Target="fonts/Comfortaa-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Comfortaa-regular.fntdata"/><Relationship Id="rId70" Type="http://schemas.openxmlformats.org/officeDocument/2006/relationships/font" Target="fonts/VarelaRound-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regular.fntdata"/><Relationship Id="rId61" Type="http://schemas.openxmlformats.org/officeDocument/2006/relationships/font" Target="fonts/Nunito-boldItalic.fntdata"/><Relationship Id="rId20" Type="http://schemas.openxmlformats.org/officeDocument/2006/relationships/slide" Target="slides/slide16.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8.xml"/><Relationship Id="rId66" Type="http://schemas.openxmlformats.org/officeDocument/2006/relationships/font" Target="fonts/Lato-regular.fntdata"/><Relationship Id="rId21" Type="http://schemas.openxmlformats.org/officeDocument/2006/relationships/slide" Target="slides/slide17.xml"/><Relationship Id="rId65" Type="http://schemas.openxmlformats.org/officeDocument/2006/relationships/font" Target="fonts/Montserrat-boldItalic.fntdata"/><Relationship Id="rId24" Type="http://schemas.openxmlformats.org/officeDocument/2006/relationships/slide" Target="slides/slide20.xml"/><Relationship Id="rId68" Type="http://schemas.openxmlformats.org/officeDocument/2006/relationships/font" Target="fonts/Lato-italic.fntdata"/><Relationship Id="rId23" Type="http://schemas.openxmlformats.org/officeDocument/2006/relationships/slide" Target="slides/slide19.xml"/><Relationship Id="rId67" Type="http://schemas.openxmlformats.org/officeDocument/2006/relationships/font" Target="fonts/Lato-bold.fntdata"/><Relationship Id="rId60" Type="http://schemas.openxmlformats.org/officeDocument/2006/relationships/font" Target="fonts/Nunito-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Lato-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Nunito-bold.fntdata"/><Relationship Id="rId14" Type="http://schemas.openxmlformats.org/officeDocument/2006/relationships/slide" Target="slides/slide10.xml"/><Relationship Id="rId58" Type="http://schemas.openxmlformats.org/officeDocument/2006/relationships/font" Target="fonts/Nunit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5fdbd8fd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fdbd8fd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a0faf6cf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a0faf6cf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a0faf6cf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a0faf6cf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5fdbd8fda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fdbd8fda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un poco que es Emmet y como puede ayudar al desarrollo web, tambien verificar si el editor de texto que descargaron los participantes ya lo tiene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a2b59b31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a2b59b31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a0faf6cf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a0faf6cf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acerca de lo que es un protocolo, y que existe uno llamado TCP/IP que es el que rige internet.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Siendo TCP/IP la referencia.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 explica con una analogía del servicio de paqueteria.</a:t>
            </a:r>
            <a:endParaRPr/>
          </a:p>
          <a:p>
            <a:pPr indent="-298450" lvl="0" marL="457200" rtl="0" algn="l">
              <a:spcBef>
                <a:spcPts val="0"/>
              </a:spcBef>
              <a:spcAft>
                <a:spcPts val="0"/>
              </a:spcAft>
              <a:buSzPts val="1100"/>
              <a:buAutoNum type="arabicParenR"/>
            </a:pPr>
            <a:r>
              <a:rPr lang="en"/>
              <a:t>Donde queremos mandar un documento o información</a:t>
            </a:r>
            <a:endParaRPr/>
          </a:p>
          <a:p>
            <a:pPr indent="-298450" lvl="0" marL="457200" rtl="0" algn="l">
              <a:spcBef>
                <a:spcPts val="0"/>
              </a:spcBef>
              <a:spcAft>
                <a:spcPts val="0"/>
              </a:spcAft>
              <a:buSzPts val="1100"/>
              <a:buAutoNum type="arabicParenR"/>
            </a:pPr>
            <a:r>
              <a:rPr lang="en"/>
              <a:t>Elegimos la paqueteria por la que la vamos a enviar y acudimos a ella (el servicio o app)</a:t>
            </a:r>
            <a:endParaRPr/>
          </a:p>
          <a:p>
            <a:pPr indent="-298450" lvl="0" marL="457200" rtl="0" algn="l">
              <a:spcBef>
                <a:spcPts val="0"/>
              </a:spcBef>
              <a:spcAft>
                <a:spcPts val="0"/>
              </a:spcAft>
              <a:buSzPts val="1100"/>
              <a:buAutoNum type="arabicParenR"/>
            </a:pPr>
            <a:r>
              <a:rPr lang="en"/>
              <a:t>Elegimos el tipo de servicio por el cual se va enviar, cada uno con sus ventajas y desventajas. (Explicar brevemente diferencia entre TCP y UDP)</a:t>
            </a:r>
            <a:endParaRPr/>
          </a:p>
          <a:p>
            <a:pPr indent="-298450" lvl="0" marL="457200" rtl="0" algn="l">
              <a:spcBef>
                <a:spcPts val="0"/>
              </a:spcBef>
              <a:spcAft>
                <a:spcPts val="0"/>
              </a:spcAft>
              <a:buSzPts val="1100"/>
              <a:buAutoNum type="arabicParenR"/>
            </a:pPr>
            <a:r>
              <a:rPr lang="en"/>
              <a:t>Se le pega una etiqueta de rastreo, que viene con un número de guía para identificar a nuestro paquete y contiene datos como el destino.</a:t>
            </a:r>
            <a:endParaRPr/>
          </a:p>
          <a:p>
            <a:pPr indent="-298450" lvl="0" marL="457200" rtl="0" algn="l">
              <a:spcBef>
                <a:spcPts val="0"/>
              </a:spcBef>
              <a:spcAft>
                <a:spcPts val="0"/>
              </a:spcAft>
              <a:buSzPts val="1100"/>
              <a:buAutoNum type="arabicParenR"/>
            </a:pPr>
            <a:r>
              <a:rPr lang="en"/>
              <a:t>Finalmente el paquete es entregado es enviado y existe un medio físico por el cual es transportado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 us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c167b9ad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c167b9ad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a0faf6cf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a0faf6cf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lo que es una Dirección IP, y que existen 2 tipos IPv4 e IPv6. Solo comentar que actualmente la más usada es la IPv4 y que estamos en proceso de migración a la IPv6. No entrar en detalles técnicos de como se compone una ip.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a0faf6cf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a0faf6cf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a0faf6cf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a0faf6cf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a2b59b31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a2b59b31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c167b9a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c167b9a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a0faf6cfb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a0faf6cfb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a0faf6cf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a0faf6cf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c167b9ad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c167b9ad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a0faf6cf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a0faf6cf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c167b9ad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c167b9ad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a2b59b3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a2b59b3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Haciendo uso de la </a:t>
            </a:r>
            <a:r>
              <a:rPr lang="en"/>
              <a:t>analogía</a:t>
            </a:r>
            <a:r>
              <a:rPr lang="en"/>
              <a:t> de un departamento (la PC), explicar ¿como cuando una persona de dicho departamento hace un pedido a cualquiera de las empresas, el repartidor sabe a </a:t>
            </a:r>
            <a:r>
              <a:rPr lang="en"/>
              <a:t>qué</a:t>
            </a:r>
            <a:r>
              <a:rPr lang="en"/>
              <a:t> puerta debe ir a entregar el pedido?. Haciendo la </a:t>
            </a:r>
            <a:r>
              <a:rPr lang="en"/>
              <a:t>analogía</a:t>
            </a:r>
            <a:r>
              <a:rPr lang="en"/>
              <a:t> del número interior de un domicilio con los puertos.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a2b59b31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a2b59b31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5fdbd8fda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fdbd8fda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un poco que es Emmet y como puede ayudar al desarrollo web, tambien verificar si el editor de texto que descargaron los participantes ya lo tiene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667d8ad0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667d8ad0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 de cómo funciona el frontend + backend en mercado libbre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667d8ad0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667d8ad0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667d8ad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667d8ad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las diferencias entre web e internet ya que por lo regular se cree que son sinónimos pero no lo son,dar algunos ejemplos, además explicar   que es “!=” para que el espectador  entienda que es diferencia.</a:t>
            </a:r>
            <a:endParaRPr/>
          </a:p>
          <a:p>
            <a:pPr indent="0" lvl="0" marL="0" rtl="0" algn="l">
              <a:spcBef>
                <a:spcPts val="0"/>
              </a:spcBef>
              <a:spcAft>
                <a:spcPts val="0"/>
              </a:spcAft>
              <a:buNone/>
            </a:pPr>
            <a:r>
              <a:rPr b="1" lang="en"/>
              <a:t>Web: </a:t>
            </a:r>
            <a:r>
              <a:rPr lang="en"/>
              <a:t>Abreviación de world wide web, sirve para ubicar las páginas web de manera más sencilla para nosotros.</a:t>
            </a:r>
            <a:endParaRPr/>
          </a:p>
          <a:p>
            <a:pPr indent="0" lvl="0" marL="0" rtl="0" algn="l">
              <a:spcBef>
                <a:spcPts val="0"/>
              </a:spcBef>
              <a:spcAft>
                <a:spcPts val="0"/>
              </a:spcAft>
              <a:buNone/>
            </a:pPr>
            <a:r>
              <a:rPr b="1" lang="en"/>
              <a:t>Internet: </a:t>
            </a:r>
            <a:r>
              <a:rPr lang="en"/>
              <a:t>infraestructura, redes de servidores conectados entre sí</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667d8ad0d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667d8ad0d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667d8ad0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667d8ad0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es tan sencillo hacer una página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5fdbd8fda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fdbd8fda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b2ab41a3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b2ab41a3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a2b59b31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a2b59b31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5fdbd8fda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fdbd8fda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5fdbd8fda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fdbd8fda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5fdbd8fda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fdbd8fda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5fdbd8fda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fdbd8fda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5fdbd8fda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fdbd8fda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667d8ad0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667d8ad0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es la red de redes, está en todas partes y sería prácticamente imposible desconectarla.</a:t>
            </a:r>
            <a:endParaRPr/>
          </a:p>
          <a:p>
            <a:pPr indent="0" lvl="0" marL="0" rtl="0" algn="l">
              <a:spcBef>
                <a:spcPts val="0"/>
              </a:spcBef>
              <a:spcAft>
                <a:spcPts val="0"/>
              </a:spcAft>
              <a:buNone/>
            </a:pPr>
            <a:r>
              <a:rPr lang="en"/>
              <a:t>Utiliza los protocolos TCP/IP para realizar la comunicación.</a:t>
            </a:r>
            <a:endParaRPr/>
          </a:p>
          <a:p>
            <a:pPr indent="0" lvl="0" marL="0" rtl="0" algn="l">
              <a:spcBef>
                <a:spcPts val="0"/>
              </a:spcBef>
              <a:spcAft>
                <a:spcPts val="0"/>
              </a:spcAft>
              <a:buNone/>
            </a:pPr>
            <a:r>
              <a:rPr lang="en"/>
              <a:t>Sus inicios fueron en 1969 con ARPANET.</a:t>
            </a:r>
            <a:endParaRPr/>
          </a:p>
          <a:p>
            <a:pPr indent="0" lvl="0" marL="0" rtl="0" algn="l">
              <a:spcBef>
                <a:spcPts val="0"/>
              </a:spcBef>
              <a:spcAft>
                <a:spcPts val="0"/>
              </a:spcAft>
              <a:buNone/>
            </a:pPr>
            <a:r>
              <a:rPr lang="en"/>
              <a:t>No es lo mismo que www, este es un conjunto de protocolos de consulta de documentos de hipertexto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5fdbd8fda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fdbd8fda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667d8ad0d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667d8ad0d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fdbd8fda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fdbd8fda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5fdbd8fda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fdbd8fda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5fdbd8fda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fdbd8fda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9b055c8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49b055c8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Hablar un poco de que es un editor de texto, </a:t>
            </a:r>
            <a:r>
              <a:rPr lang="en"/>
              <a:t>también</a:t>
            </a:r>
            <a:r>
              <a:rPr lang="en"/>
              <a:t> pedir que se descargue cualquiera de estos tres </a:t>
            </a:r>
            <a:r>
              <a:rPr lang="en"/>
              <a:t>editores</a:t>
            </a:r>
            <a:r>
              <a:rPr lang="en"/>
              <a:t> se puede dar una  </a:t>
            </a:r>
            <a:r>
              <a:rPr lang="en"/>
              <a:t>recomendación</a:t>
            </a:r>
            <a:r>
              <a:rPr lang="en"/>
              <a:t> personal según la experiencia del sensei, se puede dar tiempo para descargar e instalar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a0faf6cf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a0faf6cf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a0faf6cfb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da0faf6cfb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un poco que es Emmet y como puede ayudar al desarrollo web, tambien verificar si el editor de texto que descargaron los participantes ya lo tiene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468fd1bb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468fd1bb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la importancia de esta red social para desarrolladores, saber por </a:t>
            </a:r>
            <a:r>
              <a:rPr lang="en"/>
              <a:t>qué</a:t>
            </a:r>
            <a:r>
              <a:rPr lang="en"/>
              <a:t> es importante </a:t>
            </a:r>
            <a:r>
              <a:rPr lang="en"/>
              <a:t>durante</a:t>
            </a:r>
            <a:r>
              <a:rPr lang="en"/>
              <a:t> el desarrollo y </a:t>
            </a:r>
            <a:r>
              <a:rPr lang="en"/>
              <a:t>así</a:t>
            </a:r>
            <a:r>
              <a:rPr lang="en"/>
              <a:t> fomentar  el aprendizaje </a:t>
            </a:r>
            <a:r>
              <a:rPr lang="en"/>
              <a:t>autónomo</a:t>
            </a:r>
            <a:r>
              <a:rPr lang="en"/>
              <a:t> de los alumnos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5fdbd8fda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fdbd8fda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un poco que es </a:t>
            </a:r>
            <a:r>
              <a:rPr lang="en"/>
              <a:t>Emmet</a:t>
            </a:r>
            <a:r>
              <a:rPr lang="en"/>
              <a:t> y </a:t>
            </a:r>
            <a:r>
              <a:rPr lang="en"/>
              <a:t>cómo</a:t>
            </a:r>
            <a:r>
              <a:rPr lang="en"/>
              <a:t> puede ayudar al desarrollo web, </a:t>
            </a:r>
            <a:r>
              <a:rPr lang="en"/>
              <a:t>también</a:t>
            </a:r>
            <a:r>
              <a:rPr lang="en"/>
              <a:t> verificar si el editor de texto que descargaron los participantes ya lo tiene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468fd1bb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468fd1bb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Hablar de la gran utilidad que tiene esta herramienta en el desarrollo web, así como explicar como acceder a ella desde chrome y algunas de sus funcionalidades </a:t>
            </a:r>
            <a:r>
              <a:rPr lang="en"/>
              <a:t>más</a:t>
            </a:r>
            <a:r>
              <a:rPr lang="en"/>
              <a:t> </a:t>
            </a:r>
            <a:r>
              <a:rPr lang="en"/>
              <a:t>básicas, en dado caso que no se tenga instalado chrome  pedir que se instale, por lo menos durante el tiempo del curso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68fd1bb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468fd1bb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que es git, por que es importante aprender git para un desarrollador y dar unos ejemplos de su uso, quizás como recomendación utilizar analogías para poder entender de mejor manera que es git sin necesidad de entrar en detalle, además hablar que es github y solicitar que los participantes abran una cuenta en el</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5fdbd8fda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fdbd8fda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5fdbd8fda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fdbd8fda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a0faf6c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a0faf6c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a0faf6cf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a0faf6cf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a0faf6cf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a0faf6cf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a0faf6cf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a0faf6cf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3" name="Google Shape;43;p11"/>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2"/>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7" name="Google Shape;47;p12"/>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0" name="Google Shape;50;p13"/>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5"/>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6"/>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6"/>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61" name="Google Shape;61;p17"/>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8"/>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8E7CC3"/>
              </a:buClr>
              <a:buSzPts val="12000"/>
              <a:buNone/>
              <a:defRPr sz="12000">
                <a:solidFill>
                  <a:srgbClr val="8E7CC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 name="Google Shape;66;p1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pic>
        <p:nvPicPr>
          <p:cNvPr id="67" name="Google Shape;67;p19"/>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pic>
        <p:nvPicPr>
          <p:cNvPr id="69" name="Google Shape;69;p20"/>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3" name="Google Shape;13;p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70" name="Shape 70"/>
        <p:cNvGrpSpPr/>
        <p:nvPr/>
      </p:nvGrpSpPr>
      <p:grpSpPr>
        <a:xfrm>
          <a:off x="0" y="0"/>
          <a:ext cx="0" cy="0"/>
          <a:chOff x="0" y="0"/>
          <a:chExt cx="0" cy="0"/>
        </a:xfrm>
      </p:grpSpPr>
      <p:sp>
        <p:nvSpPr>
          <p:cNvPr id="71" name="Google Shape;7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 name="Google Shape;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4" name="Shape 74"/>
        <p:cNvGrpSpPr/>
        <p:nvPr/>
      </p:nvGrpSpPr>
      <p:grpSpPr>
        <a:xfrm>
          <a:off x="0" y="0"/>
          <a:ext cx="0" cy="0"/>
          <a:chOff x="0" y="0"/>
          <a:chExt cx="0" cy="0"/>
        </a:xfrm>
      </p:grpSpPr>
      <p:sp>
        <p:nvSpPr>
          <p:cNvPr id="75" name="Google Shape;75;p2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2"/>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8" name="Google Shape;78;p2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9" name="Google Shape;79;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4"/>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7" name="Google Shape;17;p4"/>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 name="Google Shape;20;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1" name="Google Shape;21;p5"/>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
  <p:cSld name="TITLE_AND_BODY_2">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4" name="Google Shape;24;p6"/>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cSld name="TITLE_AND_BODY_2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7"/>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7" name="Google Shape;27;p7"/>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1">
  <p:cSld name="TITLE_AND_BODY_2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8"/>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0" name="Google Shape;30;p8"/>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3" name="Google Shape;33;p9"/>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4" name="Google Shape;34;p9"/>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1">
  <p:cSld name="TITLE_AND_BODY_1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7" name="Google Shape;37;p10"/>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8" name="Google Shape;38;p10"/>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hyperlink" Target="https://es.wikipedia.org/wiki/Localhost" TargetMode="External"/><Relationship Id="rId5" Type="http://schemas.openxmlformats.org/officeDocument/2006/relationships/hyperlink" Target="https://www.deviantart.com/mclelun/art/hero-77281539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hyperlink" Target="https://colorcodestudio.com.mx/diseno-web/infografia-que-son-los-dns-que-pueden-hacer-por-t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hyperlink" Target="https://root-servers.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www.whatsmydns.net/#NS" TargetMode="Externa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hyperlink" Target="https://www.hostinger.mx/tutoriales/que-es-un-host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www.youtube.com/watch?v=XZmGGAbHqa0" TargetMode="External"/><Relationship Id="rId4" Type="http://schemas.openxmlformats.org/officeDocument/2006/relationships/image" Target="../media/image4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hyperlink" Target="http://web.mit.edu/rhel-doc/4/RH-DOCS/rhel-sg-es-4/ch-port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41.png"/><Relationship Id="rId5" Type="http://schemas.openxmlformats.org/officeDocument/2006/relationships/image" Target="../media/image62.png"/><Relationship Id="rId6"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80.png"/><Relationship Id="rId4" Type="http://schemas.openxmlformats.org/officeDocument/2006/relationships/image" Target="../media/image72.png"/><Relationship Id="rId5"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63.png"/><Relationship Id="rId4" Type="http://schemas.openxmlformats.org/officeDocument/2006/relationships/hyperlink" Target="https://code.visualstudio.com/" TargetMode="External"/><Relationship Id="rId5"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67.gif"/><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7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76.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info.cern.ch/hypertext/WWW/TheProjec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3"/>
          <p:cNvSpPr txBox="1"/>
          <p:nvPr>
            <p:ph type="ctrTitle"/>
          </p:nvPr>
        </p:nvSpPr>
        <p:spPr>
          <a:xfrm>
            <a:off x="311700" y="1196675"/>
            <a:ext cx="8520600" cy="219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Kata</a:t>
            </a:r>
            <a:endParaRPr/>
          </a:p>
          <a:p>
            <a:pPr indent="0" lvl="0" marL="0" rtl="0" algn="ctr">
              <a:spcBef>
                <a:spcPts val="0"/>
              </a:spcBef>
              <a:spcAft>
                <a:spcPts val="0"/>
              </a:spcAft>
              <a:buNone/>
            </a:pPr>
            <a:r>
              <a:rPr lang="en"/>
              <a:t> Intro a la Web</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2"/>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 3.0 - </a:t>
            </a:r>
            <a:r>
              <a:rPr lang="en" sz="1900"/>
              <a:t>Web Semántica</a:t>
            </a:r>
            <a:endParaRPr sz="1900"/>
          </a:p>
          <a:p>
            <a:pPr indent="0" lvl="0" marL="0" rtl="0" algn="l">
              <a:spcBef>
                <a:spcPts val="0"/>
              </a:spcBef>
              <a:spcAft>
                <a:spcPts val="0"/>
              </a:spcAft>
              <a:buNone/>
            </a:pPr>
            <a:r>
              <a:rPr lang="en" sz="1600"/>
              <a:t>(2010 - ????)</a:t>
            </a:r>
            <a:endParaRPr sz="1600"/>
          </a:p>
        </p:txBody>
      </p:sp>
      <p:sp>
        <p:nvSpPr>
          <p:cNvPr id="150" name="Google Shape;150;p32"/>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Aplicaciones en la nube.</a:t>
            </a:r>
            <a:endParaRPr sz="2000"/>
          </a:p>
          <a:p>
            <a:pPr indent="-355600" lvl="0" marL="457200" rtl="0" algn="l">
              <a:spcBef>
                <a:spcPts val="0"/>
              </a:spcBef>
              <a:spcAft>
                <a:spcPts val="0"/>
              </a:spcAft>
              <a:buSzPts val="2000"/>
              <a:buChar char="●"/>
            </a:pPr>
            <a:r>
              <a:rPr lang="en" sz="2000"/>
              <a:t>Aplicaciones multidispositivo.</a:t>
            </a:r>
            <a:endParaRPr sz="2000"/>
          </a:p>
          <a:p>
            <a:pPr indent="-355600" lvl="0" marL="457200" rtl="0" algn="l">
              <a:spcBef>
                <a:spcPts val="0"/>
              </a:spcBef>
              <a:spcAft>
                <a:spcPts val="0"/>
              </a:spcAft>
              <a:buSzPts val="2000"/>
              <a:buChar char="●"/>
            </a:pPr>
            <a:r>
              <a:rPr lang="en" sz="2000"/>
              <a:t>Diseños “responsive”.</a:t>
            </a:r>
            <a:endParaRPr sz="2000"/>
          </a:p>
          <a:p>
            <a:pPr indent="-355600" lvl="0" marL="457200" rtl="0" algn="l">
              <a:spcBef>
                <a:spcPts val="0"/>
              </a:spcBef>
              <a:spcAft>
                <a:spcPts val="0"/>
              </a:spcAft>
              <a:buSzPts val="2000"/>
              <a:buChar char="●"/>
            </a:pPr>
            <a:r>
              <a:rPr lang="en" sz="2000"/>
              <a:t>Las aplicaciones entendienden contextos y lenguaje más natural.</a:t>
            </a:r>
            <a:endParaRPr sz="2000"/>
          </a:p>
          <a:p>
            <a:pPr indent="0" lvl="0" marL="0" rtl="0" algn="l">
              <a:spcBef>
                <a:spcPts val="1600"/>
              </a:spcBef>
              <a:spcAft>
                <a:spcPts val="1600"/>
              </a:spcAft>
              <a:buNone/>
            </a:pPr>
            <a:r>
              <a:t/>
            </a:r>
            <a:endParaRPr/>
          </a:p>
        </p:txBody>
      </p:sp>
      <p:pic>
        <p:nvPicPr>
          <p:cNvPr id="151" name="Google Shape;151;p32"/>
          <p:cNvPicPr preferRelativeResize="0"/>
          <p:nvPr/>
        </p:nvPicPr>
        <p:blipFill>
          <a:blip r:embed="rId3">
            <a:alphaModFix/>
          </a:blip>
          <a:stretch>
            <a:fillRect/>
          </a:stretch>
        </p:blipFill>
        <p:spPr>
          <a:xfrm>
            <a:off x="0" y="0"/>
            <a:ext cx="4575098" cy="2296525"/>
          </a:xfrm>
          <a:prstGeom prst="rect">
            <a:avLst/>
          </a:prstGeom>
          <a:noFill/>
          <a:ln>
            <a:noFill/>
          </a:ln>
        </p:spPr>
      </p:pic>
      <p:pic>
        <p:nvPicPr>
          <p:cNvPr id="152" name="Google Shape;152;p32"/>
          <p:cNvPicPr preferRelativeResize="0"/>
          <p:nvPr/>
        </p:nvPicPr>
        <p:blipFill>
          <a:blip r:embed="rId4">
            <a:alphaModFix/>
          </a:blip>
          <a:stretch>
            <a:fillRect/>
          </a:stretch>
        </p:blipFill>
        <p:spPr>
          <a:xfrm>
            <a:off x="9975" y="2296525"/>
            <a:ext cx="4555150" cy="2846969"/>
          </a:xfrm>
          <a:prstGeom prst="rect">
            <a:avLst/>
          </a:prstGeom>
          <a:noFill/>
          <a:ln>
            <a:noFill/>
          </a:ln>
        </p:spPr>
      </p:pic>
      <p:sp>
        <p:nvSpPr>
          <p:cNvPr id="153" name="Google Shape;153;p32"/>
          <p:cNvSpPr txBox="1"/>
          <p:nvPr/>
        </p:nvSpPr>
        <p:spPr>
          <a:xfrm>
            <a:off x="235300" y="4409450"/>
            <a:ext cx="789600" cy="538800"/>
          </a:xfrm>
          <a:prstGeom prst="rect">
            <a:avLst/>
          </a:prstGeom>
          <a:solidFill>
            <a:srgbClr val="44184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Word Online</a:t>
            </a:r>
            <a:endParaRPr sz="1100">
              <a:solidFill>
                <a:srgbClr val="FFFFFF"/>
              </a:solidFill>
            </a:endParaRPr>
          </a:p>
        </p:txBody>
      </p:sp>
      <p:sp>
        <p:nvSpPr>
          <p:cNvPr id="154" name="Google Shape;154;p32"/>
          <p:cNvSpPr txBox="1"/>
          <p:nvPr/>
        </p:nvSpPr>
        <p:spPr>
          <a:xfrm>
            <a:off x="290200" y="250900"/>
            <a:ext cx="789600" cy="538800"/>
          </a:xfrm>
          <a:prstGeom prst="rect">
            <a:avLst/>
          </a:prstGeom>
          <a:solidFill>
            <a:srgbClr val="44184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Gravity Designer</a:t>
            </a:r>
            <a:endParaRPr sz="11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¿Cómo funciona Internet?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Cliente - Servidor</a:t>
            </a:r>
            <a:endParaRPr/>
          </a:p>
        </p:txBody>
      </p:sp>
      <p:pic>
        <p:nvPicPr>
          <p:cNvPr id="165" name="Google Shape;165;p34"/>
          <p:cNvPicPr preferRelativeResize="0"/>
          <p:nvPr/>
        </p:nvPicPr>
        <p:blipFill>
          <a:blip r:embed="rId3">
            <a:alphaModFix/>
          </a:blip>
          <a:stretch>
            <a:fillRect/>
          </a:stretch>
        </p:blipFill>
        <p:spPr>
          <a:xfrm>
            <a:off x="1591850" y="1052700"/>
            <a:ext cx="5960301" cy="3576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5"/>
          <p:cNvSpPr txBox="1"/>
          <p:nvPr>
            <p:ph idx="1" type="subTitle"/>
          </p:nvPr>
        </p:nvSpPr>
        <p:spPr>
          <a:xfrm>
            <a:off x="4339475" y="1440775"/>
            <a:ext cx="3866100" cy="3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DISCUSIÓN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600"/>
              <a:t>¿SU COMPUTADORA ES UN CLIENTE O UN SERVIDOR?</a:t>
            </a:r>
            <a:endParaRPr b="1" sz="2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Protocolo TCP/IP</a:t>
            </a:r>
            <a:endParaRPr/>
          </a:p>
        </p:txBody>
      </p:sp>
      <p:pic>
        <p:nvPicPr>
          <p:cNvPr id="176" name="Google Shape;176;p36"/>
          <p:cNvPicPr preferRelativeResize="0"/>
          <p:nvPr/>
        </p:nvPicPr>
        <p:blipFill>
          <a:blip r:embed="rId3">
            <a:alphaModFix/>
          </a:blip>
          <a:stretch>
            <a:fillRect/>
          </a:stretch>
        </p:blipFill>
        <p:spPr>
          <a:xfrm>
            <a:off x="345450" y="891549"/>
            <a:ext cx="7130000" cy="3863100"/>
          </a:xfrm>
          <a:prstGeom prst="rect">
            <a:avLst/>
          </a:prstGeom>
          <a:noFill/>
          <a:ln>
            <a:noFill/>
          </a:ln>
        </p:spPr>
      </p:pic>
      <p:pic>
        <p:nvPicPr>
          <p:cNvPr id="177" name="Google Shape;177;p36"/>
          <p:cNvPicPr preferRelativeResize="0"/>
          <p:nvPr/>
        </p:nvPicPr>
        <p:blipFill rotWithShape="1">
          <a:blip r:embed="rId4">
            <a:alphaModFix/>
          </a:blip>
          <a:srcRect b="32849" l="3986" r="3728" t="31675"/>
          <a:stretch/>
        </p:blipFill>
        <p:spPr>
          <a:xfrm>
            <a:off x="6507750" y="1656525"/>
            <a:ext cx="2091226" cy="390200"/>
          </a:xfrm>
          <a:prstGeom prst="rect">
            <a:avLst/>
          </a:prstGeom>
          <a:noFill/>
          <a:ln>
            <a:noFill/>
          </a:ln>
        </p:spPr>
      </p:pic>
      <p:sp>
        <p:nvSpPr>
          <p:cNvPr id="178" name="Google Shape;178;p36"/>
          <p:cNvSpPr/>
          <p:nvPr/>
        </p:nvSpPr>
        <p:spPr>
          <a:xfrm>
            <a:off x="6507750" y="2381675"/>
            <a:ext cx="1131600" cy="390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Comfortaa"/>
                <a:ea typeface="Comfortaa"/>
                <a:cs typeface="Comfortaa"/>
                <a:sym typeface="Comfortaa"/>
              </a:rPr>
              <a:t>TERRESTRE</a:t>
            </a:r>
            <a:endParaRPr b="1" sz="1200">
              <a:solidFill>
                <a:schemeClr val="lt1"/>
              </a:solidFill>
              <a:latin typeface="Comfortaa"/>
              <a:ea typeface="Comfortaa"/>
              <a:cs typeface="Comfortaa"/>
              <a:sym typeface="Comfortaa"/>
            </a:endParaRPr>
          </a:p>
        </p:txBody>
      </p:sp>
      <p:sp>
        <p:nvSpPr>
          <p:cNvPr id="179" name="Google Shape;179;p36"/>
          <p:cNvSpPr/>
          <p:nvPr/>
        </p:nvSpPr>
        <p:spPr>
          <a:xfrm>
            <a:off x="7701675" y="2381675"/>
            <a:ext cx="967800" cy="3903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omfortaa"/>
                <a:ea typeface="Comfortaa"/>
                <a:cs typeface="Comfortaa"/>
                <a:sym typeface="Comfortaa"/>
              </a:rPr>
              <a:t>EXPRESS</a:t>
            </a:r>
            <a:endParaRPr b="1" sz="1200">
              <a:latin typeface="Comfortaa"/>
              <a:ea typeface="Comfortaa"/>
              <a:cs typeface="Comfortaa"/>
              <a:sym typeface="Comfortaa"/>
            </a:endParaRPr>
          </a:p>
        </p:txBody>
      </p:sp>
      <p:pic>
        <p:nvPicPr>
          <p:cNvPr id="180" name="Google Shape;180;p36"/>
          <p:cNvPicPr preferRelativeResize="0"/>
          <p:nvPr/>
        </p:nvPicPr>
        <p:blipFill>
          <a:blip r:embed="rId5">
            <a:alphaModFix/>
          </a:blip>
          <a:stretch>
            <a:fillRect/>
          </a:stretch>
        </p:blipFill>
        <p:spPr>
          <a:xfrm>
            <a:off x="6507750" y="681725"/>
            <a:ext cx="743425" cy="743425"/>
          </a:xfrm>
          <a:prstGeom prst="rect">
            <a:avLst/>
          </a:prstGeom>
          <a:noFill/>
          <a:ln>
            <a:noFill/>
          </a:ln>
        </p:spPr>
      </p:pic>
      <p:pic>
        <p:nvPicPr>
          <p:cNvPr id="181" name="Google Shape;181;p36"/>
          <p:cNvPicPr preferRelativeResize="0"/>
          <p:nvPr/>
        </p:nvPicPr>
        <p:blipFill rotWithShape="1">
          <a:blip r:embed="rId6">
            <a:alphaModFix/>
          </a:blip>
          <a:srcRect b="6169" l="8932" r="57166" t="7660"/>
          <a:stretch/>
        </p:blipFill>
        <p:spPr>
          <a:xfrm rot="-5400000">
            <a:off x="6654411" y="2771912"/>
            <a:ext cx="838275" cy="1199150"/>
          </a:xfrm>
          <a:prstGeom prst="rect">
            <a:avLst/>
          </a:prstGeom>
          <a:noFill/>
          <a:ln>
            <a:noFill/>
          </a:ln>
        </p:spPr>
      </p:pic>
      <p:pic>
        <p:nvPicPr>
          <p:cNvPr id="182" name="Google Shape;182;p36"/>
          <p:cNvPicPr preferRelativeResize="0"/>
          <p:nvPr/>
        </p:nvPicPr>
        <p:blipFill rotWithShape="1">
          <a:blip r:embed="rId7">
            <a:alphaModFix/>
          </a:blip>
          <a:srcRect b="18302" l="0" r="0" t="23317"/>
          <a:stretch/>
        </p:blipFill>
        <p:spPr>
          <a:xfrm>
            <a:off x="7549151" y="3922175"/>
            <a:ext cx="1131600" cy="660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ph idx="1" type="subTitle"/>
          </p:nvPr>
        </p:nvSpPr>
        <p:spPr>
          <a:xfrm>
            <a:off x="4339475" y="1440775"/>
            <a:ext cx="3866100" cy="3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DISCUSIÓN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600"/>
              <a:t>¿PARA QUÉ SIRVE UNA DIRECCIÓN IP?</a:t>
            </a:r>
            <a:endParaRPr b="1" sz="2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Dirección IP</a:t>
            </a:r>
            <a:endParaRPr/>
          </a:p>
        </p:txBody>
      </p:sp>
      <p:pic>
        <p:nvPicPr>
          <p:cNvPr id="193" name="Google Shape;193;p38"/>
          <p:cNvPicPr preferRelativeResize="0"/>
          <p:nvPr/>
        </p:nvPicPr>
        <p:blipFill rotWithShape="1">
          <a:blip r:embed="rId3">
            <a:alphaModFix/>
          </a:blip>
          <a:srcRect b="8009" l="7052" r="7674" t="9929"/>
          <a:stretch/>
        </p:blipFill>
        <p:spPr>
          <a:xfrm>
            <a:off x="1192950" y="2368000"/>
            <a:ext cx="6408049" cy="2507500"/>
          </a:xfrm>
          <a:prstGeom prst="rect">
            <a:avLst/>
          </a:prstGeom>
          <a:noFill/>
          <a:ln>
            <a:noFill/>
          </a:ln>
        </p:spPr>
      </p:pic>
      <p:sp>
        <p:nvSpPr>
          <p:cNvPr id="194" name="Google Shape;194;p38"/>
          <p:cNvSpPr txBox="1"/>
          <p:nvPr/>
        </p:nvSpPr>
        <p:spPr>
          <a:xfrm>
            <a:off x="1192950" y="924975"/>
            <a:ext cx="6837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Las direcciones IP (IP es un acrónimo para </a:t>
            </a:r>
            <a:r>
              <a:rPr b="1" lang="en" sz="1800">
                <a:latin typeface="Nunito"/>
                <a:ea typeface="Nunito"/>
                <a:cs typeface="Nunito"/>
                <a:sym typeface="Nunito"/>
              </a:rPr>
              <a:t>Internet Protocol</a:t>
            </a:r>
            <a:r>
              <a:rPr lang="en" sz="1800">
                <a:latin typeface="Nunito"/>
                <a:ea typeface="Nunito"/>
                <a:cs typeface="Nunito"/>
                <a:sym typeface="Nunito"/>
              </a:rPr>
              <a:t>) son un </a:t>
            </a:r>
            <a:r>
              <a:rPr b="1" lang="en" sz="1800">
                <a:latin typeface="Nunito"/>
                <a:ea typeface="Nunito"/>
                <a:cs typeface="Nunito"/>
                <a:sym typeface="Nunito"/>
              </a:rPr>
              <a:t>número único e irrepetible</a:t>
            </a:r>
            <a:r>
              <a:rPr lang="en" sz="1800">
                <a:latin typeface="Nunito"/>
                <a:ea typeface="Nunito"/>
                <a:cs typeface="Nunito"/>
                <a:sym typeface="Nunito"/>
              </a:rPr>
              <a:t> con el cual se</a:t>
            </a:r>
            <a:r>
              <a:rPr b="1" lang="en" sz="1800">
                <a:latin typeface="Nunito"/>
                <a:ea typeface="Nunito"/>
                <a:cs typeface="Nunito"/>
                <a:sym typeface="Nunito"/>
              </a:rPr>
              <a:t> identifica un dispositivo</a:t>
            </a:r>
            <a:r>
              <a:rPr lang="en" sz="1800">
                <a:latin typeface="Nunito"/>
                <a:ea typeface="Nunito"/>
                <a:cs typeface="Nunito"/>
                <a:sym typeface="Nunito"/>
              </a:rPr>
              <a:t> (computadora, laptop, smartphone, tablet, etc) conectada a una red que corre el protocolo IP.</a:t>
            </a:r>
            <a:endParaRPr sz="18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Dominio (Domain)</a:t>
            </a:r>
            <a:endParaRPr/>
          </a:p>
        </p:txBody>
      </p:sp>
      <p:sp>
        <p:nvSpPr>
          <p:cNvPr id="200" name="Google Shape;200;p39"/>
          <p:cNvSpPr txBox="1"/>
          <p:nvPr/>
        </p:nvSpPr>
        <p:spPr>
          <a:xfrm>
            <a:off x="846225" y="1158375"/>
            <a:ext cx="7572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Nunito"/>
                <a:ea typeface="Nunito"/>
                <a:cs typeface="Nunito"/>
                <a:sym typeface="Nunito"/>
              </a:rPr>
              <a:t>Su propósito principal es </a:t>
            </a:r>
            <a:r>
              <a:rPr b="1" lang="en" sz="2000">
                <a:latin typeface="Nunito"/>
                <a:ea typeface="Nunito"/>
                <a:cs typeface="Nunito"/>
                <a:sym typeface="Nunito"/>
              </a:rPr>
              <a:t>poder nombrar a las</a:t>
            </a:r>
            <a:r>
              <a:rPr b="1" lang="en" sz="2000">
                <a:latin typeface="Nunito"/>
                <a:ea typeface="Nunito"/>
                <a:cs typeface="Nunito"/>
                <a:sym typeface="Nunito"/>
              </a:rPr>
              <a:t> direcciones IP </a:t>
            </a:r>
            <a:r>
              <a:rPr lang="en" sz="2000">
                <a:latin typeface="Nunito"/>
                <a:ea typeface="Nunito"/>
                <a:cs typeface="Nunito"/>
                <a:sym typeface="Nunito"/>
              </a:rPr>
              <a:t>de cada activo en la red</a:t>
            </a:r>
            <a:r>
              <a:rPr b="1" lang="en" sz="2000">
                <a:latin typeface="Nunito"/>
                <a:ea typeface="Nunito"/>
                <a:cs typeface="Nunito"/>
                <a:sym typeface="Nunito"/>
              </a:rPr>
              <a:t>, a términos memorizables y amigables con los seres humanos.</a:t>
            </a:r>
            <a:endParaRPr>
              <a:latin typeface="Nunito"/>
              <a:ea typeface="Nunito"/>
              <a:cs typeface="Nunito"/>
              <a:sym typeface="Nunito"/>
            </a:endParaRPr>
          </a:p>
        </p:txBody>
      </p:sp>
      <p:sp>
        <p:nvSpPr>
          <p:cNvPr id="201" name="Google Shape;201;p39"/>
          <p:cNvSpPr txBox="1"/>
          <p:nvPr/>
        </p:nvSpPr>
        <p:spPr>
          <a:xfrm>
            <a:off x="5169450" y="2490338"/>
            <a:ext cx="27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Nunito"/>
                <a:ea typeface="Nunito"/>
                <a:cs typeface="Nunito"/>
                <a:sym typeface="Nunito"/>
              </a:rPr>
              <a:t>187.33.205.15</a:t>
            </a:r>
            <a:endParaRPr b="1" sz="2800">
              <a:latin typeface="Nunito"/>
              <a:ea typeface="Nunito"/>
              <a:cs typeface="Nunito"/>
              <a:sym typeface="Nunito"/>
            </a:endParaRPr>
          </a:p>
        </p:txBody>
      </p:sp>
      <p:sp>
        <p:nvSpPr>
          <p:cNvPr id="202" name="Google Shape;202;p39"/>
          <p:cNvSpPr/>
          <p:nvPr/>
        </p:nvSpPr>
        <p:spPr>
          <a:xfrm>
            <a:off x="3336800" y="2573450"/>
            <a:ext cx="1737600" cy="449400"/>
          </a:xfrm>
          <a:prstGeom prst="rightArrow">
            <a:avLst>
              <a:gd fmla="val 50000" name="adj1"/>
              <a:gd fmla="val 50000" name="adj2"/>
            </a:avLst>
          </a:prstGeom>
          <a:solidFill>
            <a:srgbClr val="441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9"/>
          <p:cNvSpPr txBox="1"/>
          <p:nvPr/>
        </p:nvSpPr>
        <p:spPr>
          <a:xfrm>
            <a:off x="846225" y="2490338"/>
            <a:ext cx="278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Nunito"/>
                <a:ea typeface="Nunito"/>
                <a:cs typeface="Nunito"/>
                <a:sym typeface="Nunito"/>
              </a:rPr>
              <a:t>www.devf.la</a:t>
            </a:r>
            <a:endParaRPr b="1" sz="2800">
              <a:latin typeface="Nunito"/>
              <a:ea typeface="Nunito"/>
              <a:cs typeface="Nunito"/>
              <a:sym typeface="Nunito"/>
            </a:endParaRPr>
          </a:p>
        </p:txBody>
      </p:sp>
      <p:pic>
        <p:nvPicPr>
          <p:cNvPr id="204" name="Google Shape;204;p39"/>
          <p:cNvPicPr preferRelativeResize="0"/>
          <p:nvPr/>
        </p:nvPicPr>
        <p:blipFill>
          <a:blip r:embed="rId3">
            <a:alphaModFix/>
          </a:blip>
          <a:stretch>
            <a:fillRect/>
          </a:stretch>
        </p:blipFill>
        <p:spPr>
          <a:xfrm>
            <a:off x="692050" y="3105950"/>
            <a:ext cx="2693750" cy="13468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Localhost</a:t>
            </a:r>
            <a:endParaRPr/>
          </a:p>
        </p:txBody>
      </p:sp>
      <p:pic>
        <p:nvPicPr>
          <p:cNvPr id="210" name="Google Shape;210;p40"/>
          <p:cNvPicPr preferRelativeResize="0"/>
          <p:nvPr/>
        </p:nvPicPr>
        <p:blipFill rotWithShape="1">
          <a:blip r:embed="rId3">
            <a:alphaModFix/>
          </a:blip>
          <a:srcRect b="0" l="7506" r="3239" t="0"/>
          <a:stretch/>
        </p:blipFill>
        <p:spPr>
          <a:xfrm flipH="1">
            <a:off x="-1" y="0"/>
            <a:ext cx="4590251" cy="5143500"/>
          </a:xfrm>
          <a:prstGeom prst="rect">
            <a:avLst/>
          </a:prstGeom>
          <a:noFill/>
          <a:ln>
            <a:noFill/>
          </a:ln>
        </p:spPr>
      </p:pic>
      <p:sp>
        <p:nvSpPr>
          <p:cNvPr id="211" name="Google Shape;211;p4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localhost es un nombre reservado que tienen todos los dispositivos independientemente de que dispongan o no de una tarjeta de red ethernet. </a:t>
            </a:r>
            <a:endParaRPr sz="1800"/>
          </a:p>
          <a:p>
            <a:pPr indent="-336550" lvl="0" marL="457200" rtl="0" algn="ctr">
              <a:spcBef>
                <a:spcPts val="1600"/>
              </a:spcBef>
              <a:spcAft>
                <a:spcPts val="0"/>
              </a:spcAft>
              <a:buSzPts val="1700"/>
              <a:buChar char="-"/>
            </a:pPr>
            <a:r>
              <a:rPr b="1" lang="en" sz="1700"/>
              <a:t>Hace referencia al propio dispositivo</a:t>
            </a:r>
            <a:endParaRPr sz="1700"/>
          </a:p>
          <a:p>
            <a:pPr indent="0" lvl="0" marL="0" rtl="0" algn="l">
              <a:spcBef>
                <a:spcPts val="1600"/>
              </a:spcBef>
              <a:spcAft>
                <a:spcPts val="0"/>
              </a:spcAft>
              <a:buNone/>
            </a:pPr>
            <a:r>
              <a:rPr lang="en" sz="1400"/>
              <a:t>El nombre localhost es traducido como la dirección IP de loopback </a:t>
            </a:r>
            <a:r>
              <a:rPr b="1" lang="en" sz="1400"/>
              <a:t>127.0.0.1</a:t>
            </a:r>
            <a:r>
              <a:rPr lang="en" sz="1400"/>
              <a:t> en IPv4, o como la dirección ::1 en IPv6.</a:t>
            </a:r>
            <a:endParaRPr sz="1400"/>
          </a:p>
          <a:p>
            <a:pPr indent="0" lvl="0" marL="0" rtl="0" algn="l">
              <a:spcBef>
                <a:spcPts val="1600"/>
              </a:spcBef>
              <a:spcAft>
                <a:spcPts val="1600"/>
              </a:spcAft>
              <a:buNone/>
            </a:pPr>
            <a:r>
              <a:rPr lang="en" sz="1000"/>
              <a:t>Fuen</a:t>
            </a:r>
            <a:r>
              <a:rPr lang="en" sz="1000">
                <a:solidFill>
                  <a:schemeClr val="lt1"/>
                </a:solidFill>
              </a:rPr>
              <a:t>te: </a:t>
            </a:r>
            <a:r>
              <a:rPr lang="en" sz="1000" u="sng">
                <a:solidFill>
                  <a:schemeClr val="lt1"/>
                </a:solidFill>
                <a:hlinkClick r:id="rId4">
                  <a:extLst>
                    <a:ext uri="{A12FA001-AC4F-418D-AE19-62706E023703}">
                      <ahyp:hlinkClr val="tx"/>
                    </a:ext>
                  </a:extLst>
                </a:hlinkClick>
              </a:rPr>
              <a:t>Wikipedia</a:t>
            </a:r>
            <a:endParaRPr sz="1000">
              <a:solidFill>
                <a:schemeClr val="lt1"/>
              </a:solidFill>
            </a:endParaRPr>
          </a:p>
        </p:txBody>
      </p:sp>
      <p:sp>
        <p:nvSpPr>
          <p:cNvPr id="212" name="Google Shape;212;p40"/>
          <p:cNvSpPr txBox="1"/>
          <p:nvPr/>
        </p:nvSpPr>
        <p:spPr>
          <a:xfrm>
            <a:off x="1279375" y="4789500"/>
            <a:ext cx="243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Nunito"/>
                <a:ea typeface="Nunito"/>
                <a:cs typeface="Nunito"/>
                <a:sym typeface="Nunito"/>
              </a:rPr>
              <a:t>Imagen: </a:t>
            </a:r>
            <a:r>
              <a:rPr b="1" lang="en" sz="1100" u="sng">
                <a:solidFill>
                  <a:schemeClr val="dk1"/>
                </a:solidFill>
                <a:latin typeface="Nunito"/>
                <a:ea typeface="Nunito"/>
                <a:cs typeface="Nunito"/>
                <a:sym typeface="Nunito"/>
                <a:hlinkClick r:id="rId5">
                  <a:extLst>
                    <a:ext uri="{A12FA001-AC4F-418D-AE19-62706E023703}">
                      <ahyp:hlinkClr val="tx"/>
                    </a:ext>
                  </a:extLst>
                </a:hlinkClick>
              </a:rPr>
              <a:t>Hero por McLelun</a:t>
            </a:r>
            <a:endParaRPr b="1" sz="1100">
              <a:solidFill>
                <a:schemeClr val="dk1"/>
              </a:solidFill>
              <a:latin typeface="Nunito"/>
              <a:ea typeface="Nunito"/>
              <a:cs typeface="Nunito"/>
              <a:sym typeface="Nunito"/>
            </a:endParaRPr>
          </a:p>
        </p:txBody>
      </p:sp>
      <p:sp>
        <p:nvSpPr>
          <p:cNvPr id="213" name="Google Shape;213;p40"/>
          <p:cNvSpPr txBox="1"/>
          <p:nvPr/>
        </p:nvSpPr>
        <p:spPr>
          <a:xfrm>
            <a:off x="691625" y="835725"/>
            <a:ext cx="320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200">
                <a:latin typeface="Nunito"/>
                <a:ea typeface="Nunito"/>
                <a:cs typeface="Nunito"/>
                <a:sym typeface="Nunito"/>
              </a:rPr>
              <a:t>127.0.0.1</a:t>
            </a:r>
            <a:endParaRPr b="1" sz="4200">
              <a:latin typeface="Nunito"/>
              <a:ea typeface="Nunito"/>
              <a:cs typeface="Nunito"/>
              <a:sym typeface="Nunito"/>
            </a:endParaRPr>
          </a:p>
        </p:txBody>
      </p:sp>
      <p:sp>
        <p:nvSpPr>
          <p:cNvPr id="214" name="Google Shape;214;p40"/>
          <p:cNvSpPr txBox="1"/>
          <p:nvPr/>
        </p:nvSpPr>
        <p:spPr>
          <a:xfrm>
            <a:off x="691625" y="228600"/>
            <a:ext cx="320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200">
                <a:latin typeface="Nunito"/>
                <a:ea typeface="Nunito"/>
                <a:cs typeface="Nunito"/>
                <a:sym typeface="Nunito"/>
              </a:rPr>
              <a:t>(yo)</a:t>
            </a:r>
            <a:endParaRPr b="1" sz="4200">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DNS</a:t>
            </a:r>
            <a:endParaRPr/>
          </a:p>
        </p:txBody>
      </p:sp>
      <p:sp>
        <p:nvSpPr>
          <p:cNvPr id="220" name="Google Shape;220;p41"/>
          <p:cNvSpPr txBox="1"/>
          <p:nvPr/>
        </p:nvSpPr>
        <p:spPr>
          <a:xfrm>
            <a:off x="557475" y="1386150"/>
            <a:ext cx="35616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Nunito"/>
                <a:ea typeface="Nunito"/>
                <a:cs typeface="Nunito"/>
                <a:sym typeface="Nunito"/>
              </a:rPr>
              <a:t>El sistema de nombres de dominio (DNS) es el </a:t>
            </a:r>
            <a:r>
              <a:rPr b="1" lang="en" sz="1800">
                <a:latin typeface="Nunito"/>
                <a:ea typeface="Nunito"/>
                <a:cs typeface="Nunito"/>
                <a:sym typeface="Nunito"/>
              </a:rPr>
              <a:t>“directorio telefónico” de Internet</a:t>
            </a:r>
            <a:r>
              <a:rPr lang="en" sz="1800">
                <a:latin typeface="Nunito"/>
                <a:ea typeface="Nunito"/>
                <a:cs typeface="Nunito"/>
                <a:sym typeface="Nunito"/>
              </a:rPr>
              <a:t>. </a:t>
            </a:r>
            <a:endParaRPr sz="1800">
              <a:latin typeface="Nunito"/>
              <a:ea typeface="Nunito"/>
              <a:cs typeface="Nunito"/>
              <a:sym typeface="Nunito"/>
            </a:endParaRPr>
          </a:p>
          <a:p>
            <a:pPr indent="0" lvl="0" marL="0" rtl="0" algn="ctr">
              <a:spcBef>
                <a:spcPts val="0"/>
              </a:spcBef>
              <a:spcAft>
                <a:spcPts val="0"/>
              </a:spcAft>
              <a:buNone/>
            </a:pPr>
            <a:r>
              <a:t/>
            </a:r>
            <a:endParaRPr sz="1800">
              <a:latin typeface="Nunito"/>
              <a:ea typeface="Nunito"/>
              <a:cs typeface="Nunito"/>
              <a:sym typeface="Nunito"/>
            </a:endParaRPr>
          </a:p>
          <a:p>
            <a:pPr indent="0" lvl="0" marL="0" rtl="0" algn="ctr">
              <a:spcBef>
                <a:spcPts val="0"/>
              </a:spcBef>
              <a:spcAft>
                <a:spcPts val="0"/>
              </a:spcAft>
              <a:buNone/>
            </a:pPr>
            <a:r>
              <a:rPr lang="en" sz="1800">
                <a:latin typeface="Nunito"/>
                <a:ea typeface="Nunito"/>
                <a:cs typeface="Nunito"/>
                <a:sym typeface="Nunito"/>
              </a:rPr>
              <a:t>El DNS </a:t>
            </a:r>
            <a:r>
              <a:rPr b="1" lang="en" sz="1800" u="sng">
                <a:latin typeface="Nunito"/>
                <a:ea typeface="Nunito"/>
                <a:cs typeface="Nunito"/>
                <a:sym typeface="Nunito"/>
              </a:rPr>
              <a:t>traduce</a:t>
            </a:r>
            <a:r>
              <a:rPr b="1" lang="en" sz="1800">
                <a:latin typeface="Nunito"/>
                <a:ea typeface="Nunito"/>
                <a:cs typeface="Nunito"/>
                <a:sym typeface="Nunito"/>
              </a:rPr>
              <a:t> nombres de dominio a direcciones IP</a:t>
            </a:r>
            <a:r>
              <a:rPr lang="en" sz="1800">
                <a:latin typeface="Nunito"/>
                <a:ea typeface="Nunito"/>
                <a:cs typeface="Nunito"/>
                <a:sym typeface="Nunito"/>
              </a:rPr>
              <a:t> para que los navegadores puedan cargar los recursos de Internet.</a:t>
            </a:r>
            <a:endParaRPr sz="1800">
              <a:latin typeface="Nunito"/>
              <a:ea typeface="Nunito"/>
              <a:cs typeface="Nunito"/>
              <a:sym typeface="Nunito"/>
            </a:endParaRPr>
          </a:p>
        </p:txBody>
      </p:sp>
      <p:pic>
        <p:nvPicPr>
          <p:cNvPr id="221" name="Google Shape;221;p41"/>
          <p:cNvPicPr preferRelativeResize="0"/>
          <p:nvPr/>
        </p:nvPicPr>
        <p:blipFill rotWithShape="1">
          <a:blip r:embed="rId3">
            <a:alphaModFix/>
          </a:blip>
          <a:srcRect b="48395" l="0" r="0" t="31048"/>
          <a:stretch/>
        </p:blipFill>
        <p:spPr>
          <a:xfrm>
            <a:off x="4304674" y="936175"/>
            <a:ext cx="4292875" cy="3291976"/>
          </a:xfrm>
          <a:prstGeom prst="rect">
            <a:avLst/>
          </a:prstGeom>
          <a:noFill/>
          <a:ln>
            <a:noFill/>
          </a:ln>
        </p:spPr>
      </p:pic>
      <p:sp>
        <p:nvSpPr>
          <p:cNvPr id="222" name="Google Shape;222;p41"/>
          <p:cNvSpPr txBox="1"/>
          <p:nvPr/>
        </p:nvSpPr>
        <p:spPr>
          <a:xfrm>
            <a:off x="5870400" y="4625850"/>
            <a:ext cx="235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a:ea typeface="Nunito"/>
                <a:cs typeface="Nunito"/>
                <a:sym typeface="Nunito"/>
              </a:rPr>
              <a:t>Imagen: </a:t>
            </a:r>
            <a:r>
              <a:rPr lang="en" sz="800" u="sng">
                <a:solidFill>
                  <a:schemeClr val="hlink"/>
                </a:solidFill>
                <a:latin typeface="Nunito"/>
                <a:ea typeface="Nunito"/>
                <a:cs typeface="Nunito"/>
                <a:sym typeface="Nunito"/>
                <a:hlinkClick r:id="rId4"/>
              </a:rPr>
              <a:t>ColorCodeStudio</a:t>
            </a:r>
            <a:endParaRPr sz="8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4"/>
          <p:cNvSpPr txBox="1"/>
          <p:nvPr>
            <p:ph type="title"/>
          </p:nvPr>
        </p:nvSpPr>
        <p:spPr>
          <a:xfrm>
            <a:off x="4976575" y="1674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Objetivos de la Sesión</a:t>
            </a:r>
            <a:endParaRPr/>
          </a:p>
        </p:txBody>
      </p:sp>
      <p:sp>
        <p:nvSpPr>
          <p:cNvPr id="90" name="Google Shape;90;p24"/>
          <p:cNvSpPr txBox="1"/>
          <p:nvPr>
            <p:ph idx="1" type="body"/>
          </p:nvPr>
        </p:nvSpPr>
        <p:spPr>
          <a:xfrm>
            <a:off x="4976575" y="1001450"/>
            <a:ext cx="3852300" cy="317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chemeClr val="lt1"/>
                </a:solidFill>
              </a:rPr>
              <a:t>Comprender la diferencia entre web e internet.</a:t>
            </a:r>
            <a:endParaRPr sz="1400"/>
          </a:p>
          <a:p>
            <a:pPr indent="-317500" lvl="0" marL="457200" rtl="0" algn="l">
              <a:spcBef>
                <a:spcPts val="1000"/>
              </a:spcBef>
              <a:spcAft>
                <a:spcPts val="0"/>
              </a:spcAft>
              <a:buSzPts val="1400"/>
              <a:buChar char="●"/>
            </a:pPr>
            <a:r>
              <a:rPr lang="en" sz="1400"/>
              <a:t>Aprender acerca de la evolución de la web e internet.</a:t>
            </a:r>
            <a:endParaRPr sz="1400"/>
          </a:p>
          <a:p>
            <a:pPr indent="-317500" lvl="0" marL="457200" rtl="0" algn="l">
              <a:spcBef>
                <a:spcPts val="1000"/>
              </a:spcBef>
              <a:spcAft>
                <a:spcPts val="0"/>
              </a:spcAft>
              <a:buSzPts val="1400"/>
              <a:buChar char="●"/>
            </a:pPr>
            <a:r>
              <a:rPr lang="en" sz="1400"/>
              <a:t>Entender </a:t>
            </a:r>
            <a:r>
              <a:rPr lang="en" sz="1400"/>
              <a:t>cómo</a:t>
            </a:r>
            <a:r>
              <a:rPr lang="en" sz="1400"/>
              <a:t> funciona internet y sus conceptos fundamentales.</a:t>
            </a:r>
            <a:endParaRPr sz="1400"/>
          </a:p>
          <a:p>
            <a:pPr indent="-317500" lvl="0" marL="457200" rtl="0" algn="l">
              <a:spcBef>
                <a:spcPts val="1000"/>
              </a:spcBef>
              <a:spcAft>
                <a:spcPts val="0"/>
              </a:spcAft>
              <a:buSzPts val="1400"/>
              <a:buChar char="●"/>
            </a:pPr>
            <a:r>
              <a:rPr lang="en" sz="1400"/>
              <a:t>Conocer y diferenciar entre Frontend y Backend.</a:t>
            </a:r>
            <a:endParaRPr sz="1400"/>
          </a:p>
          <a:p>
            <a:pPr indent="-317500" lvl="0" marL="457200" rtl="0" algn="l">
              <a:spcBef>
                <a:spcPts val="1000"/>
              </a:spcBef>
              <a:spcAft>
                <a:spcPts val="0"/>
              </a:spcAft>
              <a:buSzPts val="1400"/>
              <a:buChar char="●"/>
            </a:pPr>
            <a:r>
              <a:rPr lang="en" sz="1400"/>
              <a:t>Conocer las principales tecnologías web (HTML, CSS, JavaScript).</a:t>
            </a:r>
            <a:endParaRPr sz="1400"/>
          </a:p>
          <a:p>
            <a:pPr indent="-317500" lvl="0" marL="457200" rtl="0" algn="l">
              <a:spcBef>
                <a:spcPts val="1000"/>
              </a:spcBef>
              <a:spcAft>
                <a:spcPts val="1000"/>
              </a:spcAft>
              <a:buSzPts val="1400"/>
              <a:buChar char="●"/>
            </a:pPr>
            <a:r>
              <a:rPr lang="en" sz="1400"/>
              <a:t>Conocer las herramientas principales de desarrollo.</a:t>
            </a:r>
            <a:endParaRPr sz="1400"/>
          </a:p>
        </p:txBody>
      </p:sp>
      <p:pic>
        <p:nvPicPr>
          <p:cNvPr id="91" name="Google Shape;91;p24"/>
          <p:cNvPicPr preferRelativeResize="0"/>
          <p:nvPr/>
        </p:nvPicPr>
        <p:blipFill>
          <a:blip r:embed="rId3">
            <a:alphaModFix/>
          </a:blip>
          <a:stretch>
            <a:fillRect/>
          </a:stretch>
        </p:blipFill>
        <p:spPr>
          <a:xfrm>
            <a:off x="-44250" y="483850"/>
            <a:ext cx="4671775" cy="467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DNS Root Servers</a:t>
            </a:r>
            <a:endParaRPr/>
          </a:p>
        </p:txBody>
      </p:sp>
      <p:pic>
        <p:nvPicPr>
          <p:cNvPr id="228" name="Google Shape;228;p42"/>
          <p:cNvPicPr preferRelativeResize="0"/>
          <p:nvPr/>
        </p:nvPicPr>
        <p:blipFill>
          <a:blip r:embed="rId3">
            <a:alphaModFix/>
          </a:blip>
          <a:stretch>
            <a:fillRect/>
          </a:stretch>
        </p:blipFill>
        <p:spPr>
          <a:xfrm>
            <a:off x="2237943" y="2001963"/>
            <a:ext cx="4909557" cy="2602725"/>
          </a:xfrm>
          <a:prstGeom prst="rect">
            <a:avLst/>
          </a:prstGeom>
          <a:noFill/>
          <a:ln>
            <a:noFill/>
          </a:ln>
        </p:spPr>
      </p:pic>
      <p:sp>
        <p:nvSpPr>
          <p:cNvPr id="229" name="Google Shape;229;p42"/>
          <p:cNvSpPr txBox="1"/>
          <p:nvPr/>
        </p:nvSpPr>
        <p:spPr>
          <a:xfrm>
            <a:off x="2313900" y="4649525"/>
            <a:ext cx="451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4"/>
              </a:rPr>
              <a:t>https://root-servers.org/</a:t>
            </a:r>
            <a:r>
              <a:rPr lang="en">
                <a:latin typeface="Nunito"/>
                <a:ea typeface="Nunito"/>
                <a:cs typeface="Nunito"/>
                <a:sym typeface="Nunito"/>
              </a:rPr>
              <a:t> </a:t>
            </a:r>
            <a:endParaRPr>
              <a:latin typeface="Nunito"/>
              <a:ea typeface="Nunito"/>
              <a:cs typeface="Nunito"/>
              <a:sym typeface="Nunito"/>
            </a:endParaRPr>
          </a:p>
        </p:txBody>
      </p:sp>
      <p:sp>
        <p:nvSpPr>
          <p:cNvPr id="230" name="Google Shape;230;p42"/>
          <p:cNvSpPr txBox="1"/>
          <p:nvPr/>
        </p:nvSpPr>
        <p:spPr>
          <a:xfrm>
            <a:off x="546450" y="957525"/>
            <a:ext cx="8051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Nunito"/>
                <a:ea typeface="Nunito"/>
                <a:cs typeface="Nunito"/>
                <a:sym typeface="Nunito"/>
              </a:rPr>
              <a:t>Es la columna vertebral que soporta Internet</a:t>
            </a:r>
            <a:r>
              <a:rPr lang="en" sz="1600">
                <a:latin typeface="Nunito"/>
                <a:ea typeface="Nunito"/>
                <a:cs typeface="Nunito"/>
                <a:sym typeface="Nunito"/>
              </a:rPr>
              <a:t>, puesto que son “la fuente de la verdad” en cuanto a resolución de nombres se refiere. </a:t>
            </a:r>
            <a:r>
              <a:rPr lang="en" sz="1600">
                <a:solidFill>
                  <a:schemeClr val="dk1"/>
                </a:solidFill>
                <a:latin typeface="Nunito"/>
                <a:ea typeface="Nunito"/>
                <a:cs typeface="Nunito"/>
                <a:sym typeface="Nunito"/>
              </a:rPr>
              <a:t>Su gestión básica es</a:t>
            </a:r>
            <a:r>
              <a:rPr lang="en" sz="1600">
                <a:solidFill>
                  <a:schemeClr val="dk1"/>
                </a:solidFill>
                <a:latin typeface="Nunito"/>
                <a:ea typeface="Nunito"/>
                <a:cs typeface="Nunito"/>
                <a:sym typeface="Nunito"/>
              </a:rPr>
              <a:t> responsabilidad de la </a:t>
            </a:r>
            <a:r>
              <a:rPr b="1" lang="en" sz="1600">
                <a:solidFill>
                  <a:schemeClr val="dk1"/>
                </a:solidFill>
                <a:latin typeface="Nunito"/>
                <a:ea typeface="Nunito"/>
                <a:cs typeface="Nunito"/>
                <a:sym typeface="Nunito"/>
              </a:rPr>
              <a:t>ICANN</a:t>
            </a:r>
            <a:r>
              <a:rPr lang="en" sz="1600">
                <a:solidFill>
                  <a:schemeClr val="dk1"/>
                </a:solidFill>
                <a:latin typeface="Nunito"/>
                <a:ea typeface="Nunito"/>
                <a:cs typeface="Nunito"/>
                <a:sym typeface="Nunito"/>
              </a:rPr>
              <a:t> (Internet Corporation for Assigned Names and Numbers)</a:t>
            </a:r>
            <a:endParaRPr sz="1600">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Propagación de DNS</a:t>
            </a:r>
            <a:endParaRPr/>
          </a:p>
        </p:txBody>
      </p:sp>
      <p:sp>
        <p:nvSpPr>
          <p:cNvPr id="236" name="Google Shape;236;p43"/>
          <p:cNvSpPr txBox="1"/>
          <p:nvPr/>
        </p:nvSpPr>
        <p:spPr>
          <a:xfrm>
            <a:off x="2313900" y="4649525"/>
            <a:ext cx="451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3"/>
              </a:rPr>
              <a:t>https://www.whatsmydns.net/#NS</a:t>
            </a:r>
            <a:r>
              <a:rPr lang="en">
                <a:latin typeface="Nunito"/>
                <a:ea typeface="Nunito"/>
                <a:cs typeface="Nunito"/>
                <a:sym typeface="Nunito"/>
              </a:rPr>
              <a:t> </a:t>
            </a:r>
            <a:endParaRPr>
              <a:latin typeface="Nunito"/>
              <a:ea typeface="Nunito"/>
              <a:cs typeface="Nunito"/>
              <a:sym typeface="Nunito"/>
            </a:endParaRPr>
          </a:p>
        </p:txBody>
      </p:sp>
      <p:pic>
        <p:nvPicPr>
          <p:cNvPr id="237" name="Google Shape;237;p43"/>
          <p:cNvPicPr preferRelativeResize="0"/>
          <p:nvPr/>
        </p:nvPicPr>
        <p:blipFill>
          <a:blip r:embed="rId4">
            <a:alphaModFix/>
          </a:blip>
          <a:stretch>
            <a:fillRect/>
          </a:stretch>
        </p:blipFill>
        <p:spPr>
          <a:xfrm>
            <a:off x="1717125" y="1036725"/>
            <a:ext cx="5796351" cy="3554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4"/>
          <p:cNvSpPr txBox="1"/>
          <p:nvPr>
            <p:ph idx="1" type="subTitle"/>
          </p:nvPr>
        </p:nvSpPr>
        <p:spPr>
          <a:xfrm>
            <a:off x="4339475" y="1440775"/>
            <a:ext cx="3866100" cy="3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DISCUSIÓN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600"/>
              <a:t>¿DÓNDE QUEDA </a:t>
            </a:r>
            <a:endParaRPr b="1" sz="2600"/>
          </a:p>
          <a:p>
            <a:pPr indent="0" lvl="0" marL="0" rtl="0" algn="l">
              <a:spcBef>
                <a:spcPts val="0"/>
              </a:spcBef>
              <a:spcAft>
                <a:spcPts val="0"/>
              </a:spcAft>
              <a:buNone/>
            </a:pPr>
            <a:r>
              <a:rPr b="1" lang="en" sz="2600"/>
              <a:t>“LA NUBE”?</a:t>
            </a:r>
            <a:endParaRPr b="1" sz="2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Hospedaje (Hosting)</a:t>
            </a:r>
            <a:endParaRPr/>
          </a:p>
        </p:txBody>
      </p:sp>
      <p:pic>
        <p:nvPicPr>
          <p:cNvPr id="248" name="Google Shape;248;p45"/>
          <p:cNvPicPr preferRelativeResize="0"/>
          <p:nvPr/>
        </p:nvPicPr>
        <p:blipFill>
          <a:blip r:embed="rId3">
            <a:alphaModFix/>
          </a:blip>
          <a:stretch>
            <a:fillRect/>
          </a:stretch>
        </p:blipFill>
        <p:spPr>
          <a:xfrm>
            <a:off x="1916713" y="2402550"/>
            <a:ext cx="5068276" cy="2252575"/>
          </a:xfrm>
          <a:prstGeom prst="rect">
            <a:avLst/>
          </a:prstGeom>
          <a:noFill/>
          <a:ln>
            <a:noFill/>
          </a:ln>
        </p:spPr>
      </p:pic>
      <p:sp>
        <p:nvSpPr>
          <p:cNvPr id="249" name="Google Shape;249;p45"/>
          <p:cNvSpPr txBox="1"/>
          <p:nvPr/>
        </p:nvSpPr>
        <p:spPr>
          <a:xfrm>
            <a:off x="524400" y="1126488"/>
            <a:ext cx="8095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Un hosting es un servicio en línea donde </a:t>
            </a:r>
            <a:r>
              <a:rPr b="1" lang="en" sz="1800" u="sng">
                <a:latin typeface="Nunito"/>
                <a:ea typeface="Nunito"/>
                <a:cs typeface="Nunito"/>
                <a:sym typeface="Nunito"/>
              </a:rPr>
              <a:t>alquilamos</a:t>
            </a:r>
            <a:r>
              <a:rPr b="1" lang="en" sz="1800">
                <a:latin typeface="Nunito"/>
                <a:ea typeface="Nunito"/>
                <a:cs typeface="Nunito"/>
                <a:sym typeface="Nunito"/>
              </a:rPr>
              <a:t> un espacio en un servidor</a:t>
            </a:r>
            <a:r>
              <a:rPr lang="en" sz="1800">
                <a:latin typeface="Nunito"/>
                <a:ea typeface="Nunito"/>
                <a:cs typeface="Nunito"/>
                <a:sym typeface="Nunito"/>
              </a:rPr>
              <a:t> donde puedes almacenar todos los archivos y datos necesarios permitirnos publicar un sitio o aplicación web en Internet.</a:t>
            </a:r>
            <a:endParaRPr sz="1800">
              <a:latin typeface="Nunito"/>
              <a:ea typeface="Nunito"/>
              <a:cs typeface="Nunito"/>
              <a:sym typeface="Nunito"/>
            </a:endParaRPr>
          </a:p>
        </p:txBody>
      </p:sp>
      <p:sp>
        <p:nvSpPr>
          <p:cNvPr id="250" name="Google Shape;250;p45"/>
          <p:cNvSpPr txBox="1"/>
          <p:nvPr/>
        </p:nvSpPr>
        <p:spPr>
          <a:xfrm>
            <a:off x="1200525" y="4655125"/>
            <a:ext cx="6344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Nunito"/>
                <a:ea typeface="Nunito"/>
                <a:cs typeface="Nunito"/>
                <a:sym typeface="Nunito"/>
              </a:rPr>
              <a:t>Imagen: </a:t>
            </a:r>
            <a:r>
              <a:rPr lang="en" sz="800" u="sng">
                <a:solidFill>
                  <a:schemeClr val="hlink"/>
                </a:solidFill>
                <a:latin typeface="Nunito"/>
                <a:ea typeface="Nunito"/>
                <a:cs typeface="Nunito"/>
                <a:sym typeface="Nunito"/>
                <a:hlinkClick r:id="rId4"/>
              </a:rPr>
              <a:t>Hostinger</a:t>
            </a:r>
            <a:endParaRPr sz="80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Centros de Datos</a:t>
            </a:r>
            <a:endParaRPr/>
          </a:p>
        </p:txBody>
      </p:sp>
      <p:pic>
        <p:nvPicPr>
          <p:cNvPr descr="Everything you need to get anything done, now in one place: introducing Google Workspace, formerly known as Google Workspace. &#10;&#10;Watch our newest 2020 Data Center Tour → https://goo.gle/CloudData&#10;&#10;Joe Kava, VP of Google's Data Center Operations, gives a tour inside a Google data center, and shares details about the security, sustainability and the core architecture of Google's infrastructure.&#10;&#10;#GoogleWorkspace" id="256" name="Google Shape;256;p46" title="Inside a Google data center">
            <a:hlinkClick r:id="rId3"/>
          </p:cNvPr>
          <p:cNvPicPr preferRelativeResize="0"/>
          <p:nvPr/>
        </p:nvPicPr>
        <p:blipFill>
          <a:blip r:embed="rId4">
            <a:alphaModFix/>
          </a:blip>
          <a:stretch>
            <a:fillRect/>
          </a:stretch>
        </p:blipFill>
        <p:spPr>
          <a:xfrm>
            <a:off x="2108475" y="980625"/>
            <a:ext cx="5307300" cy="3980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Puertos y su relación con Direcciones IP</a:t>
            </a:r>
            <a:endParaRPr/>
          </a:p>
        </p:txBody>
      </p:sp>
      <p:sp>
        <p:nvSpPr>
          <p:cNvPr id="262" name="Google Shape;262;p47"/>
          <p:cNvSpPr/>
          <p:nvPr/>
        </p:nvSpPr>
        <p:spPr>
          <a:xfrm>
            <a:off x="1300650" y="1418825"/>
            <a:ext cx="2404200" cy="26802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7"/>
          <p:cNvSpPr/>
          <p:nvPr/>
        </p:nvSpPr>
        <p:spPr>
          <a:xfrm>
            <a:off x="1024750" y="4099025"/>
            <a:ext cx="7409700" cy="453300"/>
          </a:xfrm>
          <a:prstGeom prst="rect">
            <a:avLst/>
          </a:prstGeom>
          <a:solidFill>
            <a:srgbClr val="5959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7"/>
          <p:cNvSpPr/>
          <p:nvPr/>
        </p:nvSpPr>
        <p:spPr>
          <a:xfrm>
            <a:off x="1615950" y="1596200"/>
            <a:ext cx="433500" cy="453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7"/>
          <p:cNvSpPr/>
          <p:nvPr/>
        </p:nvSpPr>
        <p:spPr>
          <a:xfrm>
            <a:off x="2261050" y="1596200"/>
            <a:ext cx="433500" cy="453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80</a:t>
            </a:r>
            <a:endParaRPr/>
          </a:p>
        </p:txBody>
      </p:sp>
      <p:sp>
        <p:nvSpPr>
          <p:cNvPr id="266" name="Google Shape;266;p47"/>
          <p:cNvSpPr/>
          <p:nvPr/>
        </p:nvSpPr>
        <p:spPr>
          <a:xfrm>
            <a:off x="2906150" y="1596200"/>
            <a:ext cx="433500" cy="453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21</a:t>
            </a:r>
            <a:endParaRPr/>
          </a:p>
        </p:txBody>
      </p:sp>
      <p:sp>
        <p:nvSpPr>
          <p:cNvPr id="267" name="Google Shape;267;p47"/>
          <p:cNvSpPr/>
          <p:nvPr/>
        </p:nvSpPr>
        <p:spPr>
          <a:xfrm>
            <a:off x="1615950" y="2236700"/>
            <a:ext cx="433500" cy="453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90</a:t>
            </a:r>
            <a:endParaRPr/>
          </a:p>
        </p:txBody>
      </p:sp>
      <p:sp>
        <p:nvSpPr>
          <p:cNvPr id="268" name="Google Shape;268;p47"/>
          <p:cNvSpPr/>
          <p:nvPr/>
        </p:nvSpPr>
        <p:spPr>
          <a:xfrm>
            <a:off x="2261050" y="2236700"/>
            <a:ext cx="433500" cy="453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7"/>
          <p:cNvSpPr/>
          <p:nvPr/>
        </p:nvSpPr>
        <p:spPr>
          <a:xfrm>
            <a:off x="2906150" y="2236700"/>
            <a:ext cx="433500" cy="453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130</a:t>
            </a:r>
            <a:endParaRPr sz="1100"/>
          </a:p>
        </p:txBody>
      </p:sp>
      <p:sp>
        <p:nvSpPr>
          <p:cNvPr id="270" name="Google Shape;270;p47"/>
          <p:cNvSpPr/>
          <p:nvPr/>
        </p:nvSpPr>
        <p:spPr>
          <a:xfrm>
            <a:off x="1615950" y="2877200"/>
            <a:ext cx="433500" cy="453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7"/>
          <p:cNvSpPr/>
          <p:nvPr/>
        </p:nvSpPr>
        <p:spPr>
          <a:xfrm>
            <a:off x="2261050" y="2877200"/>
            <a:ext cx="433500" cy="453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7"/>
          <p:cNvSpPr/>
          <p:nvPr/>
        </p:nvSpPr>
        <p:spPr>
          <a:xfrm>
            <a:off x="2906150" y="2877188"/>
            <a:ext cx="433500" cy="453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7"/>
          <p:cNvSpPr/>
          <p:nvPr/>
        </p:nvSpPr>
        <p:spPr>
          <a:xfrm>
            <a:off x="2261050" y="3526325"/>
            <a:ext cx="433500" cy="572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7"/>
          <p:cNvSpPr/>
          <p:nvPr/>
        </p:nvSpPr>
        <p:spPr>
          <a:xfrm>
            <a:off x="2906150" y="3542250"/>
            <a:ext cx="2019000" cy="34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Nunito"/>
                <a:ea typeface="Nunito"/>
                <a:cs typeface="Nunito"/>
                <a:sym typeface="Nunito"/>
              </a:rPr>
              <a:t>184.34.210.20:80</a:t>
            </a:r>
            <a:endParaRPr b="1" sz="1600">
              <a:latin typeface="Nunito"/>
              <a:ea typeface="Nunito"/>
              <a:cs typeface="Nunito"/>
              <a:sym typeface="Nunito"/>
            </a:endParaRPr>
          </a:p>
        </p:txBody>
      </p:sp>
      <p:pic>
        <p:nvPicPr>
          <p:cNvPr id="275" name="Google Shape;275;p47"/>
          <p:cNvPicPr preferRelativeResize="0"/>
          <p:nvPr/>
        </p:nvPicPr>
        <p:blipFill rotWithShape="1">
          <a:blip r:embed="rId3">
            <a:alphaModFix/>
          </a:blip>
          <a:srcRect b="6242" l="0" r="0" t="14536"/>
          <a:stretch/>
        </p:blipFill>
        <p:spPr>
          <a:xfrm>
            <a:off x="6905063" y="719212"/>
            <a:ext cx="1305950" cy="1034575"/>
          </a:xfrm>
          <a:prstGeom prst="rect">
            <a:avLst/>
          </a:prstGeom>
          <a:noFill/>
          <a:ln>
            <a:noFill/>
          </a:ln>
        </p:spPr>
      </p:pic>
      <p:pic>
        <p:nvPicPr>
          <p:cNvPr id="276" name="Google Shape;276;p47"/>
          <p:cNvPicPr preferRelativeResize="0"/>
          <p:nvPr/>
        </p:nvPicPr>
        <p:blipFill>
          <a:blip r:embed="rId4">
            <a:alphaModFix/>
          </a:blip>
          <a:stretch>
            <a:fillRect/>
          </a:stretch>
        </p:blipFill>
        <p:spPr>
          <a:xfrm>
            <a:off x="7128501" y="1960833"/>
            <a:ext cx="859075" cy="859075"/>
          </a:xfrm>
          <a:prstGeom prst="rect">
            <a:avLst/>
          </a:prstGeom>
          <a:noFill/>
          <a:ln>
            <a:noFill/>
          </a:ln>
        </p:spPr>
      </p:pic>
      <p:pic>
        <p:nvPicPr>
          <p:cNvPr id="277" name="Google Shape;277;p47"/>
          <p:cNvPicPr preferRelativeResize="0"/>
          <p:nvPr/>
        </p:nvPicPr>
        <p:blipFill rotWithShape="1">
          <a:blip r:embed="rId5">
            <a:alphaModFix/>
          </a:blip>
          <a:srcRect b="0" l="15968" r="16509" t="0"/>
          <a:stretch/>
        </p:blipFill>
        <p:spPr>
          <a:xfrm>
            <a:off x="7042560" y="3117200"/>
            <a:ext cx="1030971" cy="859075"/>
          </a:xfrm>
          <a:prstGeom prst="rect">
            <a:avLst/>
          </a:prstGeom>
          <a:noFill/>
          <a:ln>
            <a:noFill/>
          </a:ln>
        </p:spPr>
      </p:pic>
      <p:sp>
        <p:nvSpPr>
          <p:cNvPr id="278" name="Google Shape;278;p47"/>
          <p:cNvSpPr/>
          <p:nvPr/>
        </p:nvSpPr>
        <p:spPr>
          <a:xfrm>
            <a:off x="1665150" y="1064000"/>
            <a:ext cx="1675200" cy="345000"/>
          </a:xfrm>
          <a:prstGeom prst="rect">
            <a:avLst/>
          </a:prstGeom>
          <a:solidFill>
            <a:srgbClr val="4418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Nunito"/>
                <a:ea typeface="Nunito"/>
                <a:cs typeface="Nunito"/>
                <a:sym typeface="Nunito"/>
              </a:rPr>
              <a:t>PC</a:t>
            </a:r>
            <a:endParaRPr b="1" sz="2400">
              <a:solidFill>
                <a:schemeClr val="lt1"/>
              </a:solidFill>
              <a:latin typeface="Nunito"/>
              <a:ea typeface="Nunito"/>
              <a:cs typeface="Nunito"/>
              <a:sym typeface="Nunito"/>
            </a:endParaRPr>
          </a:p>
        </p:txBody>
      </p:sp>
      <p:sp>
        <p:nvSpPr>
          <p:cNvPr id="279" name="Google Shape;279;p47"/>
          <p:cNvSpPr/>
          <p:nvPr/>
        </p:nvSpPr>
        <p:spPr>
          <a:xfrm>
            <a:off x="1359775" y="4273575"/>
            <a:ext cx="433500" cy="1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7"/>
          <p:cNvSpPr/>
          <p:nvPr/>
        </p:nvSpPr>
        <p:spPr>
          <a:xfrm>
            <a:off x="2072878" y="4273575"/>
            <a:ext cx="433500" cy="1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7"/>
          <p:cNvSpPr/>
          <p:nvPr/>
        </p:nvSpPr>
        <p:spPr>
          <a:xfrm>
            <a:off x="2785981" y="4273575"/>
            <a:ext cx="433500" cy="1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7"/>
          <p:cNvSpPr/>
          <p:nvPr/>
        </p:nvSpPr>
        <p:spPr>
          <a:xfrm>
            <a:off x="3499083" y="4273575"/>
            <a:ext cx="433500" cy="1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7"/>
          <p:cNvSpPr/>
          <p:nvPr/>
        </p:nvSpPr>
        <p:spPr>
          <a:xfrm>
            <a:off x="4212186" y="4273575"/>
            <a:ext cx="433500" cy="1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7"/>
          <p:cNvSpPr/>
          <p:nvPr/>
        </p:nvSpPr>
        <p:spPr>
          <a:xfrm>
            <a:off x="4925289" y="4273575"/>
            <a:ext cx="433500" cy="1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7"/>
          <p:cNvSpPr/>
          <p:nvPr/>
        </p:nvSpPr>
        <p:spPr>
          <a:xfrm>
            <a:off x="5638392" y="4273575"/>
            <a:ext cx="433500" cy="1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7"/>
          <p:cNvSpPr/>
          <p:nvPr/>
        </p:nvSpPr>
        <p:spPr>
          <a:xfrm>
            <a:off x="6351494" y="4273575"/>
            <a:ext cx="433500" cy="1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7"/>
          <p:cNvSpPr/>
          <p:nvPr/>
        </p:nvSpPr>
        <p:spPr>
          <a:xfrm>
            <a:off x="7064597" y="4273575"/>
            <a:ext cx="433500" cy="1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7"/>
          <p:cNvSpPr/>
          <p:nvPr/>
        </p:nvSpPr>
        <p:spPr>
          <a:xfrm>
            <a:off x="7777700" y="4273575"/>
            <a:ext cx="433500" cy="1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7"/>
          <p:cNvSpPr txBox="1"/>
          <p:nvPr/>
        </p:nvSpPr>
        <p:spPr>
          <a:xfrm>
            <a:off x="1300650" y="4675075"/>
            <a:ext cx="647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Enlace: </a:t>
            </a:r>
            <a:r>
              <a:rPr lang="en" u="sng">
                <a:solidFill>
                  <a:schemeClr val="hlink"/>
                </a:solidFill>
                <a:latin typeface="Nunito"/>
                <a:ea typeface="Nunito"/>
                <a:cs typeface="Nunito"/>
                <a:sym typeface="Nunito"/>
                <a:hlinkClick r:id="rId6"/>
              </a:rPr>
              <a:t>Puertos Comunes</a:t>
            </a:r>
            <a:endParaRPr>
              <a:latin typeface="Nunito"/>
              <a:ea typeface="Nunito"/>
              <a:cs typeface="Nunito"/>
              <a:sym typeface="Nunito"/>
            </a:endParaRPr>
          </a:p>
        </p:txBody>
      </p:sp>
      <p:cxnSp>
        <p:nvCxnSpPr>
          <p:cNvPr id="290" name="Google Shape;290;p47"/>
          <p:cNvCxnSpPr>
            <a:stCxn id="266" idx="3"/>
            <a:endCxn id="277" idx="1"/>
          </p:cNvCxnSpPr>
          <p:nvPr/>
        </p:nvCxnSpPr>
        <p:spPr>
          <a:xfrm>
            <a:off x="3339650" y="1822850"/>
            <a:ext cx="3702900" cy="1723800"/>
          </a:xfrm>
          <a:prstGeom prst="straightConnector1">
            <a:avLst/>
          </a:prstGeom>
          <a:noFill/>
          <a:ln cap="flat" cmpd="sng" w="9525">
            <a:solidFill>
              <a:schemeClr val="dk2"/>
            </a:solidFill>
            <a:prstDash val="solid"/>
            <a:round/>
            <a:headEnd len="med" w="med" type="none"/>
            <a:tailEnd len="med" w="med" type="triangle"/>
          </a:ln>
        </p:spPr>
      </p:cxnSp>
      <p:cxnSp>
        <p:nvCxnSpPr>
          <p:cNvPr id="291" name="Google Shape;291;p47"/>
          <p:cNvCxnSpPr>
            <a:stCxn id="269" idx="3"/>
            <a:endCxn id="275" idx="1"/>
          </p:cNvCxnSpPr>
          <p:nvPr/>
        </p:nvCxnSpPr>
        <p:spPr>
          <a:xfrm flipH="1" rot="10800000">
            <a:off x="3339650" y="1236350"/>
            <a:ext cx="3565500" cy="1227000"/>
          </a:xfrm>
          <a:prstGeom prst="straightConnector1">
            <a:avLst/>
          </a:prstGeom>
          <a:noFill/>
          <a:ln cap="flat" cmpd="sng" w="9525">
            <a:solidFill>
              <a:schemeClr val="dk2"/>
            </a:solidFill>
            <a:prstDash val="solid"/>
            <a:round/>
            <a:headEnd len="med" w="med" type="none"/>
            <a:tailEnd len="med" w="med" type="triangle"/>
          </a:ln>
        </p:spPr>
      </p:cxnSp>
      <p:cxnSp>
        <p:nvCxnSpPr>
          <p:cNvPr id="292" name="Google Shape;292;p47"/>
          <p:cNvCxnSpPr>
            <a:endCxn id="276" idx="1"/>
          </p:cNvCxnSpPr>
          <p:nvPr/>
        </p:nvCxnSpPr>
        <p:spPr>
          <a:xfrm>
            <a:off x="2694501" y="1822770"/>
            <a:ext cx="4434000" cy="567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ctrTitle"/>
          </p:nvPr>
        </p:nvSpPr>
        <p:spPr>
          <a:xfrm>
            <a:off x="311700" y="18027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FrontEnd </a:t>
            </a:r>
            <a:endParaRPr/>
          </a:p>
          <a:p>
            <a:pPr indent="0" lvl="0" marL="0" rtl="0" algn="ctr">
              <a:spcBef>
                <a:spcPts val="0"/>
              </a:spcBef>
              <a:spcAft>
                <a:spcPts val="0"/>
              </a:spcAft>
              <a:buNone/>
            </a:pPr>
            <a:r>
              <a:rPr lang="en"/>
              <a:t>&amp; </a:t>
            </a:r>
            <a:endParaRPr/>
          </a:p>
          <a:p>
            <a:pPr indent="0" lvl="0" marL="0" rtl="0" algn="ctr">
              <a:spcBef>
                <a:spcPts val="0"/>
              </a:spcBef>
              <a:spcAft>
                <a:spcPts val="0"/>
              </a:spcAft>
              <a:buNone/>
            </a:pPr>
            <a:r>
              <a:rPr lang="en"/>
              <a:t>BackEnd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vs Backend</a:t>
            </a:r>
            <a:endParaRPr/>
          </a:p>
        </p:txBody>
      </p:sp>
      <p:pic>
        <p:nvPicPr>
          <p:cNvPr id="303" name="Google Shape;303;p49"/>
          <p:cNvPicPr preferRelativeResize="0"/>
          <p:nvPr/>
        </p:nvPicPr>
        <p:blipFill>
          <a:blip r:embed="rId3">
            <a:alphaModFix/>
          </a:blip>
          <a:stretch>
            <a:fillRect/>
          </a:stretch>
        </p:blipFill>
        <p:spPr>
          <a:xfrm>
            <a:off x="4897450" y="1015075"/>
            <a:ext cx="2810442" cy="3976020"/>
          </a:xfrm>
          <a:prstGeom prst="rect">
            <a:avLst/>
          </a:prstGeom>
          <a:noFill/>
          <a:ln>
            <a:noFill/>
          </a:ln>
        </p:spPr>
      </p:pic>
      <p:pic>
        <p:nvPicPr>
          <p:cNvPr id="304" name="Google Shape;304;p49"/>
          <p:cNvPicPr preferRelativeResize="0"/>
          <p:nvPr/>
        </p:nvPicPr>
        <p:blipFill>
          <a:blip r:embed="rId4">
            <a:alphaModFix/>
          </a:blip>
          <a:stretch>
            <a:fillRect/>
          </a:stretch>
        </p:blipFill>
        <p:spPr>
          <a:xfrm>
            <a:off x="1537875" y="1015075"/>
            <a:ext cx="2810450" cy="39760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Captura de pantalla de 2016-06-24 12:59:31.png" id="309" name="Google Shape;309;p50"/>
          <p:cNvPicPr preferRelativeResize="0"/>
          <p:nvPr/>
        </p:nvPicPr>
        <p:blipFill>
          <a:blip r:embed="rId3">
            <a:alphaModFix/>
          </a:blip>
          <a:stretch>
            <a:fillRect/>
          </a:stretch>
        </p:blipFill>
        <p:spPr>
          <a:xfrm>
            <a:off x="111300" y="0"/>
            <a:ext cx="8692001" cy="5011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Captura de pantalla de 2016-06-24 13:28:06.png" id="314" name="Google Shape;314;p51"/>
          <p:cNvPicPr preferRelativeResize="0"/>
          <p:nvPr/>
        </p:nvPicPr>
        <p:blipFill>
          <a:blip r:embed="rId3">
            <a:alphaModFix/>
          </a:blip>
          <a:stretch>
            <a:fillRect/>
          </a:stretch>
        </p:blipFill>
        <p:spPr>
          <a:xfrm>
            <a:off x="27789" y="0"/>
            <a:ext cx="9088423"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5"/>
          <p:cNvSpPr txBox="1"/>
          <p:nvPr>
            <p:ph idx="4294967295" type="ctrTitle"/>
          </p:nvPr>
        </p:nvSpPr>
        <p:spPr>
          <a:xfrm>
            <a:off x="311700" y="1737500"/>
            <a:ext cx="8520600" cy="12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441848"/>
                </a:solidFill>
              </a:rPr>
              <a:t>Web != Internet</a:t>
            </a:r>
            <a:endParaRPr sz="7200">
              <a:solidFill>
                <a:srgbClr val="44184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2"/>
          <p:cNvPicPr preferRelativeResize="0"/>
          <p:nvPr/>
        </p:nvPicPr>
        <p:blipFill>
          <a:blip r:embed="rId3">
            <a:alphaModFix/>
          </a:blip>
          <a:stretch>
            <a:fillRect/>
          </a:stretch>
        </p:blipFill>
        <p:spPr>
          <a:xfrm>
            <a:off x="5779175" y="0"/>
            <a:ext cx="3296101" cy="2797100"/>
          </a:xfrm>
          <a:prstGeom prst="rect">
            <a:avLst/>
          </a:prstGeom>
          <a:noFill/>
          <a:ln>
            <a:noFill/>
          </a:ln>
        </p:spPr>
      </p:pic>
      <p:pic>
        <p:nvPicPr>
          <p:cNvPr descr="Captura de pantalla de 2016-06-24 13:32:02.png" id="320" name="Google Shape;320;p52"/>
          <p:cNvPicPr preferRelativeResize="0"/>
          <p:nvPr/>
        </p:nvPicPr>
        <p:blipFill>
          <a:blip r:embed="rId4">
            <a:alphaModFix/>
          </a:blip>
          <a:stretch>
            <a:fillRect/>
          </a:stretch>
        </p:blipFill>
        <p:spPr>
          <a:xfrm>
            <a:off x="-12" y="209088"/>
            <a:ext cx="5114925" cy="409575"/>
          </a:xfrm>
          <a:prstGeom prst="rect">
            <a:avLst/>
          </a:prstGeom>
          <a:noFill/>
          <a:ln>
            <a:noFill/>
          </a:ln>
        </p:spPr>
      </p:pic>
      <p:cxnSp>
        <p:nvCxnSpPr>
          <p:cNvPr id="321" name="Google Shape;321;p52"/>
          <p:cNvCxnSpPr/>
          <p:nvPr/>
        </p:nvCxnSpPr>
        <p:spPr>
          <a:xfrm>
            <a:off x="4505675" y="470175"/>
            <a:ext cx="1273500" cy="148500"/>
          </a:xfrm>
          <a:prstGeom prst="straightConnector1">
            <a:avLst/>
          </a:prstGeom>
          <a:noFill/>
          <a:ln cap="flat" cmpd="sng" w="38100">
            <a:solidFill>
              <a:schemeClr val="dk2"/>
            </a:solidFill>
            <a:prstDash val="solid"/>
            <a:round/>
            <a:headEnd len="med" w="med" type="none"/>
            <a:tailEnd len="med" w="med" type="triangle"/>
          </a:ln>
        </p:spPr>
      </p:cxnSp>
      <p:pic>
        <p:nvPicPr>
          <p:cNvPr descr="Captura de pantalla de 2016-06-24 13:28:06.png" id="322" name="Google Shape;322;p52"/>
          <p:cNvPicPr preferRelativeResize="0"/>
          <p:nvPr/>
        </p:nvPicPr>
        <p:blipFill>
          <a:blip r:embed="rId5">
            <a:alphaModFix/>
          </a:blip>
          <a:stretch>
            <a:fillRect/>
          </a:stretch>
        </p:blipFill>
        <p:spPr>
          <a:xfrm>
            <a:off x="0" y="1063325"/>
            <a:ext cx="4653425" cy="2633575"/>
          </a:xfrm>
          <a:prstGeom prst="rect">
            <a:avLst/>
          </a:prstGeom>
          <a:noFill/>
          <a:ln>
            <a:noFill/>
          </a:ln>
        </p:spPr>
      </p:pic>
      <p:pic>
        <p:nvPicPr>
          <p:cNvPr descr="Captura de pantalla de 2016-06-24 12:59:31.png" id="323" name="Google Shape;323;p52"/>
          <p:cNvPicPr preferRelativeResize="0"/>
          <p:nvPr/>
        </p:nvPicPr>
        <p:blipFill>
          <a:blip r:embed="rId6">
            <a:alphaModFix/>
          </a:blip>
          <a:stretch>
            <a:fillRect/>
          </a:stretch>
        </p:blipFill>
        <p:spPr>
          <a:xfrm>
            <a:off x="5496575" y="3092900"/>
            <a:ext cx="3647424" cy="2102850"/>
          </a:xfrm>
          <a:prstGeom prst="rect">
            <a:avLst/>
          </a:prstGeom>
          <a:noFill/>
          <a:ln>
            <a:noFill/>
          </a:ln>
        </p:spPr>
      </p:pic>
      <p:cxnSp>
        <p:nvCxnSpPr>
          <p:cNvPr id="324" name="Google Shape;324;p52"/>
          <p:cNvCxnSpPr/>
          <p:nvPr/>
        </p:nvCxnSpPr>
        <p:spPr>
          <a:xfrm flipH="1">
            <a:off x="4883700" y="1324300"/>
            <a:ext cx="758400" cy="184200"/>
          </a:xfrm>
          <a:prstGeom prst="straightConnector1">
            <a:avLst/>
          </a:prstGeom>
          <a:noFill/>
          <a:ln cap="flat" cmpd="sng" w="38100">
            <a:solidFill>
              <a:schemeClr val="dk2"/>
            </a:solidFill>
            <a:prstDash val="solid"/>
            <a:round/>
            <a:headEnd len="med" w="med" type="none"/>
            <a:tailEnd len="med" w="med" type="triangle"/>
          </a:ln>
        </p:spPr>
      </p:cxnSp>
      <p:cxnSp>
        <p:nvCxnSpPr>
          <p:cNvPr id="325" name="Google Shape;325;p52"/>
          <p:cNvCxnSpPr/>
          <p:nvPr/>
        </p:nvCxnSpPr>
        <p:spPr>
          <a:xfrm flipH="1" rot="10800000">
            <a:off x="4883700" y="2126600"/>
            <a:ext cx="1038900" cy="522000"/>
          </a:xfrm>
          <a:prstGeom prst="straightConnector1">
            <a:avLst/>
          </a:prstGeom>
          <a:noFill/>
          <a:ln cap="flat" cmpd="sng" w="38100">
            <a:solidFill>
              <a:schemeClr val="dk2"/>
            </a:solidFill>
            <a:prstDash val="solid"/>
            <a:round/>
            <a:headEnd len="med" w="med" type="none"/>
            <a:tailEnd len="med" w="med" type="triangle"/>
          </a:ln>
        </p:spPr>
      </p:cxnSp>
      <p:cxnSp>
        <p:nvCxnSpPr>
          <p:cNvPr id="326" name="Google Shape;326;p52"/>
          <p:cNvCxnSpPr>
            <a:endCxn id="323" idx="0"/>
          </p:cNvCxnSpPr>
          <p:nvPr/>
        </p:nvCxnSpPr>
        <p:spPr>
          <a:xfrm flipH="1">
            <a:off x="7320287" y="2411000"/>
            <a:ext cx="61200" cy="6819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descr="Captura de pantalla de 2016-06-24 14:25:46.png" id="331" name="Google Shape;331;p53"/>
          <p:cNvPicPr preferRelativeResize="0"/>
          <p:nvPr/>
        </p:nvPicPr>
        <p:blipFill>
          <a:blip r:embed="rId3">
            <a:alphaModFix/>
          </a:blip>
          <a:stretch>
            <a:fillRect/>
          </a:stretch>
        </p:blipFill>
        <p:spPr>
          <a:xfrm>
            <a:off x="2517900" y="922700"/>
            <a:ext cx="4438601" cy="4032125"/>
          </a:xfrm>
          <a:prstGeom prst="rect">
            <a:avLst/>
          </a:prstGeom>
          <a:noFill/>
          <a:ln>
            <a:noFill/>
          </a:ln>
        </p:spPr>
      </p:pic>
      <p:sp>
        <p:nvSpPr>
          <p:cNvPr id="332" name="Google Shape;332;p5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es sencillo hacer una página web</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Proceso Frontend y Backend</a:t>
            </a:r>
            <a:endParaRPr/>
          </a:p>
          <a:p>
            <a:pPr indent="0" lvl="0" marL="0" rtl="0" algn="l">
              <a:spcBef>
                <a:spcPts val="0"/>
              </a:spcBef>
              <a:spcAft>
                <a:spcPts val="0"/>
              </a:spcAft>
              <a:buNone/>
            </a:pPr>
            <a:r>
              <a:t/>
            </a:r>
            <a:endParaRPr/>
          </a:p>
        </p:txBody>
      </p:sp>
      <p:pic>
        <p:nvPicPr>
          <p:cNvPr id="338" name="Google Shape;338;p54"/>
          <p:cNvPicPr preferRelativeResize="0"/>
          <p:nvPr/>
        </p:nvPicPr>
        <p:blipFill>
          <a:blip r:embed="rId3">
            <a:alphaModFix/>
          </a:blip>
          <a:stretch>
            <a:fillRect/>
          </a:stretch>
        </p:blipFill>
        <p:spPr>
          <a:xfrm>
            <a:off x="1239075" y="984675"/>
            <a:ext cx="6748125" cy="3762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ctrTitle"/>
          </p:nvPr>
        </p:nvSpPr>
        <p:spPr>
          <a:xfrm>
            <a:off x="311700" y="18027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Tecnologías Base </a:t>
            </a:r>
            <a:endParaRPr/>
          </a:p>
          <a:p>
            <a:pPr indent="0" lvl="0" marL="0" rtl="0" algn="ctr">
              <a:spcBef>
                <a:spcPts val="0"/>
              </a:spcBef>
              <a:spcAft>
                <a:spcPts val="0"/>
              </a:spcAft>
              <a:buNone/>
            </a:pPr>
            <a:r>
              <a:rPr lang="en"/>
              <a:t>del Desarrollo Web</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Development</a:t>
            </a:r>
            <a:endParaRPr/>
          </a:p>
          <a:p>
            <a:pPr indent="0" lvl="0" marL="0" rtl="0" algn="l">
              <a:spcBef>
                <a:spcPts val="0"/>
              </a:spcBef>
              <a:spcAft>
                <a:spcPts val="0"/>
              </a:spcAft>
              <a:buNone/>
            </a:pPr>
            <a:r>
              <a:t/>
            </a:r>
            <a:endParaRPr/>
          </a:p>
        </p:txBody>
      </p:sp>
      <p:pic>
        <p:nvPicPr>
          <p:cNvPr id="353" name="Google Shape;353;p57"/>
          <p:cNvPicPr preferRelativeResize="0"/>
          <p:nvPr/>
        </p:nvPicPr>
        <p:blipFill>
          <a:blip r:embed="rId3">
            <a:alphaModFix/>
          </a:blip>
          <a:stretch>
            <a:fillRect/>
          </a:stretch>
        </p:blipFill>
        <p:spPr>
          <a:xfrm>
            <a:off x="1909175" y="1308400"/>
            <a:ext cx="5643373" cy="31303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CSS y JavaScript </a:t>
            </a:r>
            <a:endParaRPr/>
          </a:p>
        </p:txBody>
      </p:sp>
      <p:pic>
        <p:nvPicPr>
          <p:cNvPr id="359" name="Google Shape;359;p58"/>
          <p:cNvPicPr preferRelativeResize="0"/>
          <p:nvPr/>
        </p:nvPicPr>
        <p:blipFill>
          <a:blip r:embed="rId3">
            <a:alphaModFix/>
          </a:blip>
          <a:stretch>
            <a:fillRect/>
          </a:stretch>
        </p:blipFill>
        <p:spPr>
          <a:xfrm>
            <a:off x="1393000" y="1097999"/>
            <a:ext cx="6784349" cy="3472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a:t>
            </a:r>
            <a:endParaRPr/>
          </a:p>
        </p:txBody>
      </p:sp>
      <p:pic>
        <p:nvPicPr>
          <p:cNvPr id="365" name="Google Shape;365;p59"/>
          <p:cNvPicPr preferRelativeResize="0"/>
          <p:nvPr/>
        </p:nvPicPr>
        <p:blipFill>
          <a:blip r:embed="rId3">
            <a:alphaModFix/>
          </a:blip>
          <a:stretch>
            <a:fillRect/>
          </a:stretch>
        </p:blipFill>
        <p:spPr>
          <a:xfrm>
            <a:off x="311700" y="1332000"/>
            <a:ext cx="4706775" cy="3041750"/>
          </a:xfrm>
          <a:prstGeom prst="rect">
            <a:avLst/>
          </a:prstGeom>
          <a:noFill/>
          <a:ln>
            <a:noFill/>
          </a:ln>
        </p:spPr>
      </p:pic>
      <p:pic>
        <p:nvPicPr>
          <p:cNvPr id="366" name="Google Shape;366;p59"/>
          <p:cNvPicPr preferRelativeResize="0"/>
          <p:nvPr/>
        </p:nvPicPr>
        <p:blipFill>
          <a:blip r:embed="rId4">
            <a:alphaModFix/>
          </a:blip>
          <a:stretch>
            <a:fillRect/>
          </a:stretch>
        </p:blipFill>
        <p:spPr>
          <a:xfrm>
            <a:off x="5967750" y="1919417"/>
            <a:ext cx="2514600" cy="1866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a:t>
            </a:r>
            <a:endParaRPr/>
          </a:p>
        </p:txBody>
      </p:sp>
      <p:pic>
        <p:nvPicPr>
          <p:cNvPr id="372" name="Google Shape;372;p60"/>
          <p:cNvPicPr preferRelativeResize="0"/>
          <p:nvPr/>
        </p:nvPicPr>
        <p:blipFill>
          <a:blip r:embed="rId3">
            <a:alphaModFix/>
          </a:blip>
          <a:stretch>
            <a:fillRect/>
          </a:stretch>
        </p:blipFill>
        <p:spPr>
          <a:xfrm>
            <a:off x="270125" y="1205748"/>
            <a:ext cx="4448050" cy="3197500"/>
          </a:xfrm>
          <a:prstGeom prst="rect">
            <a:avLst/>
          </a:prstGeom>
          <a:noFill/>
          <a:ln>
            <a:noFill/>
          </a:ln>
        </p:spPr>
      </p:pic>
      <p:pic>
        <p:nvPicPr>
          <p:cNvPr id="373" name="Google Shape;373;p60"/>
          <p:cNvPicPr preferRelativeResize="0"/>
          <p:nvPr/>
        </p:nvPicPr>
        <p:blipFill>
          <a:blip r:embed="rId4">
            <a:alphaModFix/>
          </a:blip>
          <a:stretch>
            <a:fillRect/>
          </a:stretch>
        </p:blipFill>
        <p:spPr>
          <a:xfrm>
            <a:off x="5422350" y="1851992"/>
            <a:ext cx="3409950" cy="190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a:t>
            </a:r>
            <a:endParaRPr/>
          </a:p>
        </p:txBody>
      </p:sp>
      <p:pic>
        <p:nvPicPr>
          <p:cNvPr id="379" name="Google Shape;379;p61"/>
          <p:cNvPicPr preferRelativeResize="0"/>
          <p:nvPr/>
        </p:nvPicPr>
        <p:blipFill>
          <a:blip r:embed="rId3">
            <a:alphaModFix/>
          </a:blip>
          <a:stretch>
            <a:fillRect/>
          </a:stretch>
        </p:blipFill>
        <p:spPr>
          <a:xfrm>
            <a:off x="261050" y="1341498"/>
            <a:ext cx="4900825" cy="3055975"/>
          </a:xfrm>
          <a:prstGeom prst="rect">
            <a:avLst/>
          </a:prstGeom>
          <a:noFill/>
          <a:ln>
            <a:noFill/>
          </a:ln>
        </p:spPr>
      </p:pic>
      <p:pic>
        <p:nvPicPr>
          <p:cNvPr id="380" name="Google Shape;380;p61"/>
          <p:cNvPicPr preferRelativeResize="0"/>
          <p:nvPr/>
        </p:nvPicPr>
        <p:blipFill>
          <a:blip r:embed="rId4">
            <a:alphaModFix/>
          </a:blip>
          <a:stretch>
            <a:fillRect/>
          </a:stretch>
        </p:blipFill>
        <p:spPr>
          <a:xfrm>
            <a:off x="5900021" y="1622225"/>
            <a:ext cx="2932275" cy="1063975"/>
          </a:xfrm>
          <a:prstGeom prst="rect">
            <a:avLst/>
          </a:prstGeom>
          <a:noFill/>
          <a:ln>
            <a:noFill/>
          </a:ln>
        </p:spPr>
      </p:pic>
      <p:pic>
        <p:nvPicPr>
          <p:cNvPr id="381" name="Google Shape;381;p61"/>
          <p:cNvPicPr preferRelativeResize="0"/>
          <p:nvPr/>
        </p:nvPicPr>
        <p:blipFill>
          <a:blip r:embed="rId5">
            <a:alphaModFix/>
          </a:blip>
          <a:stretch>
            <a:fillRect/>
          </a:stretch>
        </p:blipFill>
        <p:spPr>
          <a:xfrm>
            <a:off x="5900025" y="3236225"/>
            <a:ext cx="2932275" cy="962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6"/>
          <p:cNvSpPr txBox="1"/>
          <p:nvPr>
            <p:ph idx="1" type="subTitle"/>
          </p:nvPr>
        </p:nvSpPr>
        <p:spPr>
          <a:xfrm>
            <a:off x="3512538" y="147425"/>
            <a:ext cx="2118900" cy="7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angeloLuna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2" name="Google Shape;102;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3" name="Google Shape;103;p26"/>
          <p:cNvSpPr txBox="1"/>
          <p:nvPr/>
        </p:nvSpPr>
        <p:spPr>
          <a:xfrm>
            <a:off x="83575" y="4240725"/>
            <a:ext cx="72519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Varela Round"/>
                <a:ea typeface="Varela Round"/>
                <a:cs typeface="Varela Round"/>
                <a:sym typeface="Varela Round"/>
              </a:rPr>
              <a:t>¿Qué es el Internet?</a:t>
            </a:r>
            <a:endParaRPr sz="3600">
              <a:solidFill>
                <a:srgbClr val="FFFFFF"/>
              </a:solidFill>
              <a:latin typeface="Varela Round"/>
              <a:ea typeface="Varela Round"/>
              <a:cs typeface="Varela Round"/>
              <a:sym typeface="Varela Rou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CSS y JavaScript</a:t>
            </a:r>
            <a:endParaRPr/>
          </a:p>
          <a:p>
            <a:pPr indent="0" lvl="0" marL="0" rtl="0" algn="l">
              <a:spcBef>
                <a:spcPts val="0"/>
              </a:spcBef>
              <a:spcAft>
                <a:spcPts val="0"/>
              </a:spcAft>
              <a:buNone/>
            </a:pPr>
            <a:r>
              <a:t/>
            </a:r>
            <a:endParaRPr/>
          </a:p>
        </p:txBody>
      </p:sp>
      <p:pic>
        <p:nvPicPr>
          <p:cNvPr id="387" name="Google Shape;387;p62"/>
          <p:cNvPicPr preferRelativeResize="0"/>
          <p:nvPr/>
        </p:nvPicPr>
        <p:blipFill>
          <a:blip r:embed="rId3">
            <a:alphaModFix/>
          </a:blip>
          <a:stretch>
            <a:fillRect/>
          </a:stretch>
        </p:blipFill>
        <p:spPr>
          <a:xfrm>
            <a:off x="1438275" y="1640042"/>
            <a:ext cx="6667500" cy="2124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descr="Captura de pantalla de 2016-06-24 13:14:09.png" id="392" name="Google Shape;392;p63"/>
          <p:cNvPicPr preferRelativeResize="0"/>
          <p:nvPr/>
        </p:nvPicPr>
        <p:blipFill>
          <a:blip r:embed="rId3">
            <a:alphaModFix/>
          </a:blip>
          <a:stretch>
            <a:fillRect/>
          </a:stretch>
        </p:blipFill>
        <p:spPr>
          <a:xfrm>
            <a:off x="1962150" y="1371600"/>
            <a:ext cx="5219700" cy="2400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6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Codigo</a:t>
            </a:r>
            <a:endParaRPr/>
          </a:p>
        </p:txBody>
      </p:sp>
      <p:pic>
        <p:nvPicPr>
          <p:cNvPr id="398" name="Google Shape;398;p64"/>
          <p:cNvPicPr preferRelativeResize="0"/>
          <p:nvPr/>
        </p:nvPicPr>
        <p:blipFill>
          <a:blip r:embed="rId3">
            <a:alphaModFix/>
          </a:blip>
          <a:stretch>
            <a:fillRect/>
          </a:stretch>
        </p:blipFill>
        <p:spPr>
          <a:xfrm>
            <a:off x="1865875" y="1168976"/>
            <a:ext cx="5683899" cy="3382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Browsers</a:t>
            </a:r>
            <a:endParaRPr/>
          </a:p>
        </p:txBody>
      </p:sp>
      <p:pic>
        <p:nvPicPr>
          <p:cNvPr id="404" name="Google Shape;404;p65"/>
          <p:cNvPicPr preferRelativeResize="0"/>
          <p:nvPr/>
        </p:nvPicPr>
        <p:blipFill>
          <a:blip r:embed="rId3">
            <a:alphaModFix/>
          </a:blip>
          <a:stretch>
            <a:fillRect/>
          </a:stretch>
        </p:blipFill>
        <p:spPr>
          <a:xfrm>
            <a:off x="2026513" y="1510625"/>
            <a:ext cx="5090975" cy="2792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Page</a:t>
            </a:r>
            <a:endParaRPr/>
          </a:p>
        </p:txBody>
      </p:sp>
      <p:pic>
        <p:nvPicPr>
          <p:cNvPr id="410" name="Google Shape;410;p66"/>
          <p:cNvPicPr preferRelativeResize="0"/>
          <p:nvPr/>
        </p:nvPicPr>
        <p:blipFill>
          <a:blip r:embed="rId3">
            <a:alphaModFix/>
          </a:blip>
          <a:stretch>
            <a:fillRect/>
          </a:stretch>
        </p:blipFill>
        <p:spPr>
          <a:xfrm>
            <a:off x="1777488" y="1123850"/>
            <a:ext cx="5589026" cy="3614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Herramientas para el desarrollo</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Editores de Código</a:t>
            </a:r>
            <a:endParaRPr/>
          </a:p>
        </p:txBody>
      </p:sp>
      <p:pic>
        <p:nvPicPr>
          <p:cNvPr id="421" name="Google Shape;421;p68"/>
          <p:cNvPicPr preferRelativeResize="0"/>
          <p:nvPr/>
        </p:nvPicPr>
        <p:blipFill>
          <a:blip r:embed="rId3">
            <a:alphaModFix/>
          </a:blip>
          <a:stretch>
            <a:fillRect/>
          </a:stretch>
        </p:blipFill>
        <p:spPr>
          <a:xfrm>
            <a:off x="837500" y="1543350"/>
            <a:ext cx="2409150" cy="508025"/>
          </a:xfrm>
          <a:prstGeom prst="rect">
            <a:avLst/>
          </a:prstGeom>
          <a:noFill/>
          <a:ln>
            <a:noFill/>
          </a:ln>
        </p:spPr>
      </p:pic>
      <p:pic>
        <p:nvPicPr>
          <p:cNvPr id="422" name="Google Shape;422;p68"/>
          <p:cNvPicPr preferRelativeResize="0"/>
          <p:nvPr/>
        </p:nvPicPr>
        <p:blipFill>
          <a:blip r:embed="rId4">
            <a:alphaModFix/>
          </a:blip>
          <a:stretch>
            <a:fillRect/>
          </a:stretch>
        </p:blipFill>
        <p:spPr>
          <a:xfrm>
            <a:off x="5040250" y="1462300"/>
            <a:ext cx="3130050" cy="712025"/>
          </a:xfrm>
          <a:prstGeom prst="rect">
            <a:avLst/>
          </a:prstGeom>
          <a:noFill/>
          <a:ln>
            <a:noFill/>
          </a:ln>
        </p:spPr>
      </p:pic>
      <p:pic>
        <p:nvPicPr>
          <p:cNvPr id="423" name="Google Shape;423;p68"/>
          <p:cNvPicPr preferRelativeResize="0"/>
          <p:nvPr/>
        </p:nvPicPr>
        <p:blipFill rotWithShape="1">
          <a:blip r:embed="rId5">
            <a:alphaModFix/>
          </a:blip>
          <a:srcRect b="27086" l="0" r="0" t="28971"/>
          <a:stretch/>
        </p:blipFill>
        <p:spPr>
          <a:xfrm>
            <a:off x="3020650" y="2991250"/>
            <a:ext cx="2926958" cy="712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Editor Recomendado: Visual Studio Code</a:t>
            </a:r>
            <a:endParaRPr/>
          </a:p>
        </p:txBody>
      </p:sp>
      <p:pic>
        <p:nvPicPr>
          <p:cNvPr id="429" name="Google Shape;429;p69"/>
          <p:cNvPicPr preferRelativeResize="0"/>
          <p:nvPr/>
        </p:nvPicPr>
        <p:blipFill>
          <a:blip r:embed="rId3">
            <a:alphaModFix/>
          </a:blip>
          <a:stretch>
            <a:fillRect/>
          </a:stretch>
        </p:blipFill>
        <p:spPr>
          <a:xfrm>
            <a:off x="1784625" y="1138725"/>
            <a:ext cx="5437375" cy="3196149"/>
          </a:xfrm>
          <a:prstGeom prst="rect">
            <a:avLst/>
          </a:prstGeom>
          <a:noFill/>
          <a:ln>
            <a:noFill/>
          </a:ln>
        </p:spPr>
      </p:pic>
      <p:sp>
        <p:nvSpPr>
          <p:cNvPr id="430" name="Google Shape;430;p69"/>
          <p:cNvSpPr txBox="1"/>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1C3678"/>
                </a:solidFill>
                <a:latin typeface="Comfortaa"/>
                <a:ea typeface="Comfortaa"/>
                <a:cs typeface="Comfortaa"/>
                <a:sym typeface="Comfortaa"/>
                <a:hlinkClick r:id="rId4">
                  <a:extLst>
                    <a:ext uri="{A12FA001-AC4F-418D-AE19-62706E023703}">
                      <ahyp:hlinkClr val="tx"/>
                    </a:ext>
                  </a:extLst>
                </a:hlinkClick>
              </a:rPr>
              <a:t>https://code.visualstudio.com/</a:t>
            </a:r>
            <a:r>
              <a:rPr lang="en">
                <a:solidFill>
                  <a:srgbClr val="595959"/>
                </a:solidFill>
                <a:latin typeface="Comfortaa"/>
                <a:ea typeface="Comfortaa"/>
                <a:cs typeface="Comfortaa"/>
                <a:sym typeface="Comfortaa"/>
              </a:rPr>
              <a:t> </a:t>
            </a:r>
            <a:endParaRPr>
              <a:solidFill>
                <a:srgbClr val="595959"/>
              </a:solidFill>
              <a:latin typeface="Comfortaa"/>
              <a:ea typeface="Comfortaa"/>
              <a:cs typeface="Comfortaa"/>
              <a:sym typeface="Comfortaa"/>
            </a:endParaRPr>
          </a:p>
        </p:txBody>
      </p:sp>
      <p:pic>
        <p:nvPicPr>
          <p:cNvPr id="431" name="Google Shape;431;p69"/>
          <p:cNvPicPr preferRelativeResize="0"/>
          <p:nvPr/>
        </p:nvPicPr>
        <p:blipFill rotWithShape="1">
          <a:blip r:embed="rId5">
            <a:alphaModFix/>
          </a:blip>
          <a:srcRect b="27086" l="0" r="0" t="28971"/>
          <a:stretch/>
        </p:blipFill>
        <p:spPr>
          <a:xfrm>
            <a:off x="942050" y="1001975"/>
            <a:ext cx="1892999" cy="460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70"/>
          <p:cNvPicPr preferRelativeResize="0"/>
          <p:nvPr/>
        </p:nvPicPr>
        <p:blipFill>
          <a:blip r:embed="rId3">
            <a:alphaModFix/>
          </a:blip>
          <a:stretch>
            <a:fillRect/>
          </a:stretch>
        </p:blipFill>
        <p:spPr>
          <a:xfrm>
            <a:off x="1171575" y="1173325"/>
            <a:ext cx="6800850" cy="2600325"/>
          </a:xfrm>
          <a:prstGeom prst="rect">
            <a:avLst/>
          </a:prstGeom>
          <a:noFill/>
          <a:ln>
            <a:noFill/>
          </a:ln>
        </p:spPr>
      </p:pic>
      <p:sp>
        <p:nvSpPr>
          <p:cNvPr id="437" name="Google Shape;437;p7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Emmet</a:t>
            </a:r>
            <a:endParaRPr/>
          </a:p>
        </p:txBody>
      </p:sp>
      <p:pic>
        <p:nvPicPr>
          <p:cNvPr id="438" name="Google Shape;438;p70"/>
          <p:cNvPicPr preferRelativeResize="0"/>
          <p:nvPr/>
        </p:nvPicPr>
        <p:blipFill rotWithShape="1">
          <a:blip r:embed="rId4">
            <a:alphaModFix/>
          </a:blip>
          <a:srcRect b="20816" l="0" r="0" t="21758"/>
          <a:stretch/>
        </p:blipFill>
        <p:spPr>
          <a:xfrm>
            <a:off x="3209025" y="3929197"/>
            <a:ext cx="2725950" cy="939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 overflow</a:t>
            </a:r>
            <a:endParaRPr/>
          </a:p>
        </p:txBody>
      </p:sp>
      <p:pic>
        <p:nvPicPr>
          <p:cNvPr id="444" name="Google Shape;444;p71"/>
          <p:cNvPicPr preferRelativeResize="0"/>
          <p:nvPr/>
        </p:nvPicPr>
        <p:blipFill>
          <a:blip r:embed="rId3">
            <a:alphaModFix/>
          </a:blip>
          <a:stretch>
            <a:fillRect/>
          </a:stretch>
        </p:blipFill>
        <p:spPr>
          <a:xfrm>
            <a:off x="941388" y="1528025"/>
            <a:ext cx="7261226" cy="1911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y Web</a:t>
            </a:r>
            <a:endParaRPr/>
          </a:p>
        </p:txBody>
      </p:sp>
      <p:pic>
        <p:nvPicPr>
          <p:cNvPr id="109" name="Google Shape;109;p27"/>
          <p:cNvPicPr preferRelativeResize="0"/>
          <p:nvPr/>
        </p:nvPicPr>
        <p:blipFill>
          <a:blip r:embed="rId3">
            <a:alphaModFix/>
          </a:blip>
          <a:stretch>
            <a:fillRect/>
          </a:stretch>
        </p:blipFill>
        <p:spPr>
          <a:xfrm>
            <a:off x="1954425" y="1196201"/>
            <a:ext cx="5724874" cy="3218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Chrome developer tools</a:t>
            </a:r>
            <a:endParaRPr/>
          </a:p>
        </p:txBody>
      </p:sp>
      <p:pic>
        <p:nvPicPr>
          <p:cNvPr id="450" name="Google Shape;450;p72"/>
          <p:cNvPicPr preferRelativeResize="0"/>
          <p:nvPr/>
        </p:nvPicPr>
        <p:blipFill>
          <a:blip r:embed="rId3">
            <a:alphaModFix/>
          </a:blip>
          <a:stretch>
            <a:fillRect/>
          </a:stretch>
        </p:blipFill>
        <p:spPr>
          <a:xfrm>
            <a:off x="3451775" y="1788675"/>
            <a:ext cx="2240450" cy="2240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y Github</a:t>
            </a:r>
            <a:endParaRPr/>
          </a:p>
        </p:txBody>
      </p:sp>
      <p:pic>
        <p:nvPicPr>
          <p:cNvPr id="456" name="Google Shape;456;p73"/>
          <p:cNvPicPr preferRelativeResize="0"/>
          <p:nvPr/>
        </p:nvPicPr>
        <p:blipFill>
          <a:blip r:embed="rId3">
            <a:alphaModFix/>
          </a:blip>
          <a:stretch>
            <a:fillRect/>
          </a:stretch>
        </p:blipFill>
        <p:spPr>
          <a:xfrm>
            <a:off x="5290800" y="1743725"/>
            <a:ext cx="2408875" cy="2408875"/>
          </a:xfrm>
          <a:prstGeom prst="rect">
            <a:avLst/>
          </a:prstGeom>
          <a:noFill/>
          <a:ln>
            <a:noFill/>
          </a:ln>
        </p:spPr>
      </p:pic>
      <p:pic>
        <p:nvPicPr>
          <p:cNvPr id="457" name="Google Shape;457;p73"/>
          <p:cNvPicPr preferRelativeResize="0"/>
          <p:nvPr/>
        </p:nvPicPr>
        <p:blipFill>
          <a:blip r:embed="rId4">
            <a:alphaModFix/>
          </a:blip>
          <a:stretch>
            <a:fillRect/>
          </a:stretch>
        </p:blipFill>
        <p:spPr>
          <a:xfrm>
            <a:off x="1745750" y="2004325"/>
            <a:ext cx="1887650" cy="1887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Slack</a:t>
            </a:r>
            <a:endParaRPr/>
          </a:p>
        </p:txBody>
      </p:sp>
      <p:pic>
        <p:nvPicPr>
          <p:cNvPr id="463" name="Google Shape;463;p74"/>
          <p:cNvPicPr preferRelativeResize="0"/>
          <p:nvPr/>
        </p:nvPicPr>
        <p:blipFill>
          <a:blip r:embed="rId3">
            <a:alphaModFix/>
          </a:blip>
          <a:stretch>
            <a:fillRect/>
          </a:stretch>
        </p:blipFill>
        <p:spPr>
          <a:xfrm>
            <a:off x="2923375" y="1909875"/>
            <a:ext cx="3560625" cy="237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Dato Interesante</a:t>
            </a:r>
            <a:endParaRPr/>
          </a:p>
        </p:txBody>
      </p:sp>
      <p:pic>
        <p:nvPicPr>
          <p:cNvPr id="469" name="Google Shape;469;p75"/>
          <p:cNvPicPr preferRelativeResize="0"/>
          <p:nvPr/>
        </p:nvPicPr>
        <p:blipFill>
          <a:blip r:embed="rId3">
            <a:alphaModFix/>
          </a:blip>
          <a:stretch>
            <a:fillRect/>
          </a:stretch>
        </p:blipFill>
        <p:spPr>
          <a:xfrm>
            <a:off x="1637500" y="931350"/>
            <a:ext cx="5616198" cy="4212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8"/>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1991. Nace la World Wide Web (WWW)</a:t>
            </a:r>
            <a:endParaRPr/>
          </a:p>
        </p:txBody>
      </p:sp>
      <p:sp>
        <p:nvSpPr>
          <p:cNvPr id="115" name="Google Shape;115;p28"/>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Tims Berners Lee, trabajando en la organización europea para la investigación nuclear (CERN), busca una mejor manera de organizar la información de los físicos.</a:t>
            </a:r>
            <a:endParaRPr sz="2000"/>
          </a:p>
          <a:p>
            <a:pPr indent="0" lvl="0" marL="0" rtl="0" algn="l">
              <a:spcBef>
                <a:spcPts val="1600"/>
              </a:spcBef>
              <a:spcAft>
                <a:spcPts val="0"/>
              </a:spcAft>
              <a:buNone/>
            </a:pPr>
            <a:r>
              <a:t/>
            </a:r>
            <a:endParaRPr/>
          </a:p>
          <a:p>
            <a:pPr indent="0" lvl="0" marL="0" rtl="0" algn="l">
              <a:spcBef>
                <a:spcPts val="1600"/>
              </a:spcBef>
              <a:spcAft>
                <a:spcPts val="1600"/>
              </a:spcAft>
              <a:buNone/>
            </a:pPr>
            <a:r>
              <a:rPr lang="en"/>
              <a:t>Dato curioso: Sabian que otros posibles nombres de la WWW eran Information Mesh, The Information Mine, Mine of Information.</a:t>
            </a:r>
            <a:endParaRPr/>
          </a:p>
        </p:txBody>
      </p:sp>
      <p:pic>
        <p:nvPicPr>
          <p:cNvPr id="116" name="Google Shape;116;p28"/>
          <p:cNvPicPr preferRelativeResize="0"/>
          <p:nvPr/>
        </p:nvPicPr>
        <p:blipFill>
          <a:blip r:embed="rId3">
            <a:alphaModFix/>
          </a:blip>
          <a:stretch>
            <a:fillRect/>
          </a:stretch>
        </p:blipFill>
        <p:spPr>
          <a:xfrm>
            <a:off x="0" y="0"/>
            <a:ext cx="4581975" cy="3054666"/>
          </a:xfrm>
          <a:prstGeom prst="rect">
            <a:avLst/>
          </a:prstGeom>
          <a:noFill/>
          <a:ln>
            <a:noFill/>
          </a:ln>
        </p:spPr>
      </p:pic>
      <p:pic>
        <p:nvPicPr>
          <p:cNvPr id="117" name="Google Shape;117;p28"/>
          <p:cNvPicPr preferRelativeResize="0"/>
          <p:nvPr/>
        </p:nvPicPr>
        <p:blipFill>
          <a:blip r:embed="rId4">
            <a:alphaModFix/>
          </a:blip>
          <a:stretch>
            <a:fillRect/>
          </a:stretch>
        </p:blipFill>
        <p:spPr>
          <a:xfrm>
            <a:off x="-12" y="1946488"/>
            <a:ext cx="4581974" cy="3189075"/>
          </a:xfrm>
          <a:prstGeom prst="rect">
            <a:avLst/>
          </a:prstGeom>
          <a:noFill/>
          <a:ln>
            <a:noFill/>
          </a:ln>
        </p:spPr>
      </p:pic>
      <p:sp>
        <p:nvSpPr>
          <p:cNvPr id="118" name="Google Shape;118;p28"/>
          <p:cNvSpPr txBox="1"/>
          <p:nvPr/>
        </p:nvSpPr>
        <p:spPr>
          <a:xfrm>
            <a:off x="113825" y="99275"/>
            <a:ext cx="1621500" cy="529500"/>
          </a:xfrm>
          <a:prstGeom prst="rect">
            <a:avLst/>
          </a:prstGeom>
          <a:solidFill>
            <a:srgbClr val="44184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Tim Berners Lee</a:t>
            </a:r>
            <a:endParaRPr b="1">
              <a:solidFill>
                <a:srgbClr val="FFFFFF"/>
              </a:solidFill>
            </a:endParaRPr>
          </a:p>
          <a:p>
            <a:pPr indent="0" lvl="0" marL="0" rtl="0" algn="ctr">
              <a:spcBef>
                <a:spcPts val="0"/>
              </a:spcBef>
              <a:spcAft>
                <a:spcPts val="0"/>
              </a:spcAft>
              <a:buNone/>
            </a:pPr>
            <a:r>
              <a:rPr b="1" lang="en" sz="1000">
                <a:solidFill>
                  <a:srgbClr val="FFFFFF"/>
                </a:solidFill>
              </a:rPr>
              <a:t>Padre de Internet</a:t>
            </a:r>
            <a:endParaRPr b="1" sz="1000">
              <a:solidFill>
                <a:srgbClr val="FFFFFF"/>
              </a:solidFill>
            </a:endParaRPr>
          </a:p>
        </p:txBody>
      </p:sp>
      <p:sp>
        <p:nvSpPr>
          <p:cNvPr id="119" name="Google Shape;119;p28"/>
          <p:cNvSpPr txBox="1"/>
          <p:nvPr/>
        </p:nvSpPr>
        <p:spPr>
          <a:xfrm>
            <a:off x="603100" y="2600625"/>
            <a:ext cx="1621500" cy="529500"/>
          </a:xfrm>
          <a:prstGeom prst="rect">
            <a:avLst/>
          </a:prstGeom>
          <a:solidFill>
            <a:srgbClr val="44184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NeXTcube</a:t>
            </a:r>
            <a:endParaRPr b="1">
              <a:solidFill>
                <a:srgbClr val="FFFFFF"/>
              </a:solidFill>
            </a:endParaRPr>
          </a:p>
          <a:p>
            <a:pPr indent="0" lvl="0" marL="0" rtl="0" algn="ctr">
              <a:spcBef>
                <a:spcPts val="0"/>
              </a:spcBef>
              <a:spcAft>
                <a:spcPts val="0"/>
              </a:spcAft>
              <a:buNone/>
            </a:pPr>
            <a:r>
              <a:rPr b="1" lang="en" sz="1000">
                <a:solidFill>
                  <a:srgbClr val="FFFFFF"/>
                </a:solidFill>
              </a:rPr>
              <a:t>Primer servidor web</a:t>
            </a:r>
            <a:endParaRPr b="1" sz="1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9"/>
          <p:cNvPicPr preferRelativeResize="0"/>
          <p:nvPr/>
        </p:nvPicPr>
        <p:blipFill>
          <a:blip r:embed="rId3">
            <a:alphaModFix/>
          </a:blip>
          <a:stretch>
            <a:fillRect/>
          </a:stretch>
        </p:blipFill>
        <p:spPr>
          <a:xfrm>
            <a:off x="368575" y="1100600"/>
            <a:ext cx="8556676" cy="3094699"/>
          </a:xfrm>
          <a:prstGeom prst="rect">
            <a:avLst/>
          </a:prstGeom>
          <a:noFill/>
          <a:ln>
            <a:noFill/>
          </a:ln>
        </p:spPr>
      </p:pic>
      <p:sp>
        <p:nvSpPr>
          <p:cNvPr id="125" name="Google Shape;125;p29"/>
          <p:cNvSpPr txBox="1"/>
          <p:nvPr/>
        </p:nvSpPr>
        <p:spPr>
          <a:xfrm>
            <a:off x="1221750" y="4166850"/>
            <a:ext cx="6700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Lato"/>
                <a:ea typeface="Lato"/>
                <a:cs typeface="Lato"/>
                <a:sym typeface="Lato"/>
              </a:rPr>
              <a:t>Primera página web. Puedes visitarla en: </a:t>
            </a:r>
            <a:r>
              <a:rPr lang="en" sz="1300" u="sng">
                <a:solidFill>
                  <a:srgbClr val="1C3678"/>
                </a:solidFill>
                <a:latin typeface="Lato"/>
                <a:ea typeface="Lato"/>
                <a:cs typeface="Lato"/>
                <a:sym typeface="Lato"/>
                <a:hlinkClick r:id="rId4">
                  <a:extLst>
                    <a:ext uri="{A12FA001-AC4F-418D-AE19-62706E023703}">
                      <ahyp:hlinkClr val="tx"/>
                    </a:ext>
                  </a:extLst>
                </a:hlinkClick>
              </a:rPr>
              <a:t>http://info.cern.ch/hypertext/WWW/TheProject.html</a:t>
            </a:r>
            <a:r>
              <a:rPr lang="en" sz="1300">
                <a:solidFill>
                  <a:schemeClr val="dk2"/>
                </a:solidFill>
                <a:latin typeface="Lato"/>
                <a:ea typeface="Lato"/>
                <a:cs typeface="Lato"/>
                <a:sym typeface="Lato"/>
              </a:rPr>
              <a:t> </a:t>
            </a:r>
            <a:endParaRPr/>
          </a:p>
        </p:txBody>
      </p:sp>
      <p:sp>
        <p:nvSpPr>
          <p:cNvPr id="126" name="Google Shape;126;p2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Primera Página Web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 1.0</a:t>
            </a:r>
            <a:endParaRPr/>
          </a:p>
        </p:txBody>
      </p:sp>
      <p:sp>
        <p:nvSpPr>
          <p:cNvPr id="132" name="Google Shape;132;p3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Nace la figura del “</a:t>
            </a:r>
            <a:r>
              <a:rPr b="1" lang="en" sz="2000"/>
              <a:t>Web Master</a:t>
            </a:r>
            <a:r>
              <a:rPr lang="en" sz="2000"/>
              <a:t>”.</a:t>
            </a:r>
            <a:endParaRPr sz="2000"/>
          </a:p>
          <a:p>
            <a:pPr indent="-355600" lvl="0" marL="457200" rtl="0" algn="l">
              <a:spcBef>
                <a:spcPts val="0"/>
              </a:spcBef>
              <a:spcAft>
                <a:spcPts val="0"/>
              </a:spcAft>
              <a:buSzPts val="2000"/>
              <a:buChar char="●"/>
            </a:pPr>
            <a:r>
              <a:rPr lang="en" sz="2000"/>
              <a:t>Contenido “estático”.</a:t>
            </a:r>
            <a:endParaRPr sz="2000"/>
          </a:p>
          <a:p>
            <a:pPr indent="-355600" lvl="0" marL="457200" rtl="0" algn="l">
              <a:spcBef>
                <a:spcPts val="0"/>
              </a:spcBef>
              <a:spcAft>
                <a:spcPts val="0"/>
              </a:spcAft>
              <a:buSzPts val="2000"/>
              <a:buChar char="●"/>
            </a:pPr>
            <a:r>
              <a:rPr lang="en" sz="2000"/>
              <a:t>Los usuarios sólo consumen información.</a:t>
            </a:r>
            <a:endParaRPr sz="2000"/>
          </a:p>
          <a:p>
            <a:pPr indent="-355600" lvl="0" marL="457200" rtl="0" algn="l">
              <a:spcBef>
                <a:spcPts val="0"/>
              </a:spcBef>
              <a:spcAft>
                <a:spcPts val="0"/>
              </a:spcAft>
              <a:buSzPts val="2000"/>
              <a:buChar char="●"/>
            </a:pPr>
            <a:r>
              <a:rPr lang="en" sz="2000"/>
              <a:t>Uso de iframes, marquesinas, gif animados, libros de visitas.</a:t>
            </a:r>
            <a:endParaRPr sz="2000"/>
          </a:p>
          <a:p>
            <a:pPr indent="0" lvl="0" marL="0" rtl="0" algn="l">
              <a:spcBef>
                <a:spcPts val="1600"/>
              </a:spcBef>
              <a:spcAft>
                <a:spcPts val="1600"/>
              </a:spcAft>
              <a:buNone/>
            </a:pPr>
            <a:r>
              <a:t/>
            </a:r>
            <a:endParaRPr/>
          </a:p>
        </p:txBody>
      </p:sp>
      <p:pic>
        <p:nvPicPr>
          <p:cNvPr id="133" name="Google Shape;133;p30"/>
          <p:cNvPicPr preferRelativeResize="0"/>
          <p:nvPr/>
        </p:nvPicPr>
        <p:blipFill>
          <a:blip r:embed="rId3">
            <a:alphaModFix/>
          </a:blip>
          <a:stretch>
            <a:fillRect/>
          </a:stretch>
        </p:blipFill>
        <p:spPr>
          <a:xfrm>
            <a:off x="0" y="0"/>
            <a:ext cx="4563074" cy="2565469"/>
          </a:xfrm>
          <a:prstGeom prst="rect">
            <a:avLst/>
          </a:prstGeom>
          <a:noFill/>
          <a:ln>
            <a:noFill/>
          </a:ln>
        </p:spPr>
      </p:pic>
      <p:pic>
        <p:nvPicPr>
          <p:cNvPr id="134" name="Google Shape;134;p30"/>
          <p:cNvPicPr preferRelativeResize="0"/>
          <p:nvPr/>
        </p:nvPicPr>
        <p:blipFill rotWithShape="1">
          <a:blip r:embed="rId4">
            <a:alphaModFix/>
          </a:blip>
          <a:srcRect b="8147" l="0" r="0" t="0"/>
          <a:stretch/>
        </p:blipFill>
        <p:spPr>
          <a:xfrm>
            <a:off x="0" y="2000124"/>
            <a:ext cx="4563076" cy="3143375"/>
          </a:xfrm>
          <a:prstGeom prst="rect">
            <a:avLst/>
          </a:prstGeom>
          <a:noFill/>
          <a:ln>
            <a:noFill/>
          </a:ln>
        </p:spPr>
      </p:pic>
      <p:pic>
        <p:nvPicPr>
          <p:cNvPr id="135" name="Google Shape;135;p30"/>
          <p:cNvPicPr preferRelativeResize="0"/>
          <p:nvPr/>
        </p:nvPicPr>
        <p:blipFill rotWithShape="1">
          <a:blip r:embed="rId5">
            <a:alphaModFix/>
          </a:blip>
          <a:srcRect b="57039" l="0" r="0" t="0"/>
          <a:stretch/>
        </p:blipFill>
        <p:spPr>
          <a:xfrm>
            <a:off x="5122525" y="4238046"/>
            <a:ext cx="3706351" cy="31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1"/>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 2.0 - Web Social</a:t>
            </a:r>
            <a:endParaRPr/>
          </a:p>
          <a:p>
            <a:pPr indent="0" lvl="0" marL="0" rtl="0" algn="l">
              <a:spcBef>
                <a:spcPts val="0"/>
              </a:spcBef>
              <a:spcAft>
                <a:spcPts val="0"/>
              </a:spcAft>
              <a:buNone/>
            </a:pPr>
            <a:r>
              <a:rPr lang="en" sz="1600"/>
              <a:t>(2003 - 2010)</a:t>
            </a:r>
            <a:endParaRPr sz="1600"/>
          </a:p>
        </p:txBody>
      </p:sp>
      <p:sp>
        <p:nvSpPr>
          <p:cNvPr id="141" name="Google Shape;141;p31"/>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La web ya no es exclusiva del “Webmaster”</a:t>
            </a:r>
            <a:endParaRPr sz="2000"/>
          </a:p>
          <a:p>
            <a:pPr indent="-355600" lvl="0" marL="457200" rtl="0" algn="l">
              <a:spcBef>
                <a:spcPts val="0"/>
              </a:spcBef>
              <a:spcAft>
                <a:spcPts val="0"/>
              </a:spcAft>
              <a:buSzPts val="2000"/>
              <a:buChar char="●"/>
            </a:pPr>
            <a:r>
              <a:rPr lang="en" sz="2000"/>
              <a:t>Contenido dinámico.</a:t>
            </a:r>
            <a:endParaRPr sz="2000"/>
          </a:p>
          <a:p>
            <a:pPr indent="-355600" lvl="0" marL="457200" rtl="0" algn="l">
              <a:spcBef>
                <a:spcPts val="0"/>
              </a:spcBef>
              <a:spcAft>
                <a:spcPts val="0"/>
              </a:spcAft>
              <a:buSzPts val="2000"/>
              <a:buChar char="●"/>
            </a:pPr>
            <a:r>
              <a:rPr lang="en" sz="2000"/>
              <a:t>Los usuarios pueden crear contenido.</a:t>
            </a:r>
            <a:endParaRPr sz="2000"/>
          </a:p>
          <a:p>
            <a:pPr indent="-355600" lvl="0" marL="457200" rtl="0" algn="l">
              <a:spcBef>
                <a:spcPts val="0"/>
              </a:spcBef>
              <a:spcAft>
                <a:spcPts val="0"/>
              </a:spcAft>
              <a:buSzPts val="2000"/>
              <a:buChar char="●"/>
            </a:pPr>
            <a:r>
              <a:rPr lang="en" sz="2000"/>
              <a:t>Tecnologías como AJAX permiten mayor interacción.</a:t>
            </a:r>
            <a:endParaRPr sz="2000"/>
          </a:p>
          <a:p>
            <a:pPr indent="-355600" lvl="0" marL="457200" rtl="0" algn="l">
              <a:spcBef>
                <a:spcPts val="0"/>
              </a:spcBef>
              <a:spcAft>
                <a:spcPts val="0"/>
              </a:spcAft>
              <a:buSzPts val="2000"/>
              <a:buChar char="●"/>
            </a:pPr>
            <a:r>
              <a:rPr lang="en" sz="2000"/>
              <a:t>Aparecen CMS como Joomla, Wordpress, etc.</a:t>
            </a:r>
            <a:endParaRPr sz="2000"/>
          </a:p>
          <a:p>
            <a:pPr indent="0" lvl="0" marL="0" rtl="0" algn="l">
              <a:spcBef>
                <a:spcPts val="1600"/>
              </a:spcBef>
              <a:spcAft>
                <a:spcPts val="1600"/>
              </a:spcAft>
              <a:buNone/>
            </a:pPr>
            <a:r>
              <a:t/>
            </a:r>
            <a:endParaRPr/>
          </a:p>
        </p:txBody>
      </p:sp>
      <p:pic>
        <p:nvPicPr>
          <p:cNvPr id="142" name="Google Shape;142;p31"/>
          <p:cNvPicPr preferRelativeResize="0"/>
          <p:nvPr/>
        </p:nvPicPr>
        <p:blipFill>
          <a:blip r:embed="rId3">
            <a:alphaModFix/>
          </a:blip>
          <a:stretch>
            <a:fillRect/>
          </a:stretch>
        </p:blipFill>
        <p:spPr>
          <a:xfrm>
            <a:off x="0" y="2209250"/>
            <a:ext cx="4563075" cy="2934250"/>
          </a:xfrm>
          <a:prstGeom prst="rect">
            <a:avLst/>
          </a:prstGeom>
          <a:noFill/>
          <a:ln>
            <a:noFill/>
          </a:ln>
        </p:spPr>
      </p:pic>
      <p:pic>
        <p:nvPicPr>
          <p:cNvPr id="143" name="Google Shape;143;p31"/>
          <p:cNvPicPr preferRelativeResize="0"/>
          <p:nvPr/>
        </p:nvPicPr>
        <p:blipFill rotWithShape="1">
          <a:blip r:embed="rId4">
            <a:alphaModFix/>
          </a:blip>
          <a:srcRect b="0" l="0" r="33853" t="0"/>
          <a:stretch/>
        </p:blipFill>
        <p:spPr>
          <a:xfrm>
            <a:off x="2273803" y="0"/>
            <a:ext cx="2289274" cy="2209250"/>
          </a:xfrm>
          <a:prstGeom prst="rect">
            <a:avLst/>
          </a:prstGeom>
          <a:noFill/>
          <a:ln>
            <a:noFill/>
          </a:ln>
        </p:spPr>
      </p:pic>
      <p:pic>
        <p:nvPicPr>
          <p:cNvPr id="144" name="Google Shape;144;p31"/>
          <p:cNvPicPr preferRelativeResize="0"/>
          <p:nvPr/>
        </p:nvPicPr>
        <p:blipFill rotWithShape="1">
          <a:blip r:embed="rId5">
            <a:alphaModFix/>
          </a:blip>
          <a:srcRect b="0" l="0" r="39072" t="0"/>
          <a:stretch/>
        </p:blipFill>
        <p:spPr>
          <a:xfrm>
            <a:off x="0" y="0"/>
            <a:ext cx="2273800" cy="22092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v F">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